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9" r:id="rId1"/>
  </p:sldMasterIdLst>
  <p:handoutMasterIdLst>
    <p:handoutMasterId r:id="rId27"/>
  </p:handoutMasterIdLst>
  <p:sldIdLst>
    <p:sldId id="270" r:id="rId2"/>
    <p:sldId id="268" r:id="rId3"/>
    <p:sldId id="269" r:id="rId4"/>
    <p:sldId id="271" r:id="rId5"/>
    <p:sldId id="272" r:id="rId6"/>
    <p:sldId id="256" r:id="rId7"/>
    <p:sldId id="257" r:id="rId8"/>
    <p:sldId id="258" r:id="rId9"/>
    <p:sldId id="259" r:id="rId10"/>
    <p:sldId id="260" r:id="rId11"/>
    <p:sldId id="261" r:id="rId12"/>
    <p:sldId id="262" r:id="rId13"/>
    <p:sldId id="263" r:id="rId14"/>
    <p:sldId id="264" r:id="rId15"/>
    <p:sldId id="265" r:id="rId16"/>
    <p:sldId id="266" r:id="rId17"/>
    <p:sldId id="267" r:id="rId18"/>
    <p:sldId id="274" r:id="rId19"/>
    <p:sldId id="273" r:id="rId20"/>
    <p:sldId id="277" r:id="rId21"/>
    <p:sldId id="275" r:id="rId22"/>
    <p:sldId id="276" r:id="rId23"/>
    <p:sldId id="278" r:id="rId24"/>
    <p:sldId id="280" r:id="rId25"/>
    <p:sldId id="279" r:id="rId26"/>
  </p:sldIdLst>
  <p:sldSz cx="12192000" cy="6858000"/>
  <p:notesSz cx="9947275"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5D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Vidutinis stilius 2 – paryškinima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Knyga1"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Jolita\Desktop\diagramos.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Jolita\Desktop\diagramos.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Jolita\Desktop\diagramos.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1" Type="http://schemas.openxmlformats.org/officeDocument/2006/relationships/oleObject" Target="file:///G:\projektas\projekto%20matemat%20kompetenc.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G:\projektas\projekto%20matemat%20kompetenc.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G:\projektas\projekto%20matemat%20kompetenc.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Lapas1!$B$2:$B$20</c:f>
              <c:strCache>
                <c:ptCount val="19"/>
                <c:pt idx="0">
                  <c:v>Anglų kalba</c:v>
                </c:pt>
                <c:pt idx="1">
                  <c:v>Biologija</c:v>
                </c:pt>
                <c:pt idx="2">
                  <c:v>Chemija</c:v>
                </c:pt>
                <c:pt idx="3">
                  <c:v>Dailė</c:v>
                </c:pt>
                <c:pt idx="4">
                  <c:v>Ekonomika</c:v>
                </c:pt>
                <c:pt idx="5">
                  <c:v>Etika</c:v>
                </c:pt>
                <c:pt idx="6">
                  <c:v>Fizika</c:v>
                </c:pt>
                <c:pt idx="7">
                  <c:v>Geografija</c:v>
                </c:pt>
                <c:pt idx="8">
                  <c:v>Istorija</c:v>
                </c:pt>
                <c:pt idx="9">
                  <c:v>IT</c:v>
                </c:pt>
                <c:pt idx="10">
                  <c:v>Kūno kultūra</c:v>
                </c:pt>
                <c:pt idx="11">
                  <c:v>Lietuvių k.</c:v>
                </c:pt>
                <c:pt idx="12">
                  <c:v>Matematika</c:v>
                </c:pt>
                <c:pt idx="13">
                  <c:v>Muzika</c:v>
                </c:pt>
                <c:pt idx="14">
                  <c:v>Rusų kalba</c:v>
                </c:pt>
                <c:pt idx="15">
                  <c:v>Šokis</c:v>
                </c:pt>
                <c:pt idx="16">
                  <c:v>Technologijos</c:v>
                </c:pt>
                <c:pt idx="17">
                  <c:v>Tikyba</c:v>
                </c:pt>
                <c:pt idx="18">
                  <c:v>Vokiečių kalba</c:v>
                </c:pt>
              </c:strCache>
            </c:strRef>
          </c:cat>
          <c:val>
            <c:numRef>
              <c:f>Lapas1!$C$2:$C$20</c:f>
              <c:numCache>
                <c:formatCode>General</c:formatCode>
                <c:ptCount val="19"/>
                <c:pt idx="0">
                  <c:v>22</c:v>
                </c:pt>
                <c:pt idx="1">
                  <c:v>18</c:v>
                </c:pt>
                <c:pt idx="2">
                  <c:v>12</c:v>
                </c:pt>
                <c:pt idx="3">
                  <c:v>7</c:v>
                </c:pt>
                <c:pt idx="4">
                  <c:v>0</c:v>
                </c:pt>
                <c:pt idx="5">
                  <c:v>0</c:v>
                </c:pt>
                <c:pt idx="6">
                  <c:v>10</c:v>
                </c:pt>
                <c:pt idx="7">
                  <c:v>39</c:v>
                </c:pt>
                <c:pt idx="8">
                  <c:v>13</c:v>
                </c:pt>
                <c:pt idx="9">
                  <c:v>9</c:v>
                </c:pt>
                <c:pt idx="10">
                  <c:v>3</c:v>
                </c:pt>
                <c:pt idx="11">
                  <c:v>51</c:v>
                </c:pt>
                <c:pt idx="12">
                  <c:v>23</c:v>
                </c:pt>
                <c:pt idx="13">
                  <c:v>5</c:v>
                </c:pt>
                <c:pt idx="14">
                  <c:v>12</c:v>
                </c:pt>
                <c:pt idx="15">
                  <c:v>0</c:v>
                </c:pt>
                <c:pt idx="16">
                  <c:v>7</c:v>
                </c:pt>
                <c:pt idx="17">
                  <c:v>0</c:v>
                </c:pt>
                <c:pt idx="18">
                  <c:v>2</c:v>
                </c:pt>
              </c:numCache>
            </c:numRef>
          </c:val>
          <c:extLst>
            <c:ext xmlns:c16="http://schemas.microsoft.com/office/drawing/2014/chart" uri="{C3380CC4-5D6E-409C-BE32-E72D297353CC}">
              <c16:uniqueId val="{00000000-4603-4979-AEAA-480B84DEF681}"/>
            </c:ext>
          </c:extLst>
        </c:ser>
        <c:dLbls>
          <c:dLblPos val="outEnd"/>
          <c:showLegendKey val="0"/>
          <c:showVal val="1"/>
          <c:showCatName val="0"/>
          <c:showSerName val="0"/>
          <c:showPercent val="0"/>
          <c:showBubbleSize val="0"/>
        </c:dLbls>
        <c:gapWidth val="219"/>
        <c:overlap val="-27"/>
        <c:axId val="400845984"/>
        <c:axId val="400846640"/>
      </c:barChart>
      <c:catAx>
        <c:axId val="4008459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1050" b="1" i="0" u="none" strike="noStrike" kern="1200" baseline="0">
                <a:solidFill>
                  <a:schemeClr val="tx1">
                    <a:lumMod val="65000"/>
                    <a:lumOff val="35000"/>
                  </a:schemeClr>
                </a:solidFill>
                <a:latin typeface="+mn-lt"/>
                <a:ea typeface="+mn-ea"/>
                <a:cs typeface="+mn-cs"/>
              </a:defRPr>
            </a:pPr>
            <a:endParaRPr lang="lt-LT"/>
          </a:p>
        </c:txPr>
        <c:crossAx val="400846640"/>
        <c:crosses val="autoZero"/>
        <c:auto val="1"/>
        <c:lblAlgn val="ctr"/>
        <c:lblOffset val="100"/>
        <c:noMultiLvlLbl val="0"/>
      </c:catAx>
      <c:valAx>
        <c:axId val="400846640"/>
        <c:scaling>
          <c:orientation val="minMax"/>
          <c:max val="55"/>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crossAx val="400845984"/>
        <c:crosses val="autoZero"/>
        <c:crossBetween val="between"/>
        <c:majorUnit val="5"/>
      </c:valAx>
      <c:spPr>
        <a:noFill/>
        <a:ln>
          <a:noFill/>
        </a:ln>
        <a:effectLst/>
      </c:spPr>
    </c:plotArea>
    <c:plotVisOnly val="1"/>
    <c:dispBlanksAs val="gap"/>
    <c:showDLblsOverMax val="0"/>
  </c:chart>
  <c:spPr>
    <a:noFill/>
    <a:ln>
      <a:noFill/>
    </a:ln>
    <a:effectLst/>
  </c:spPr>
  <c:txPr>
    <a:bodyPr/>
    <a:lstStyle/>
    <a:p>
      <a:pPr>
        <a:defRPr/>
      </a:pPr>
      <a:endParaRPr lang="lt-LT"/>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Lapas1!$B$23:$B$41</c:f>
              <c:strCache>
                <c:ptCount val="19"/>
                <c:pt idx="0">
                  <c:v>Anglų kalba</c:v>
                </c:pt>
                <c:pt idx="1">
                  <c:v>Biologija</c:v>
                </c:pt>
                <c:pt idx="2">
                  <c:v>Chemija</c:v>
                </c:pt>
                <c:pt idx="3">
                  <c:v>Dailė</c:v>
                </c:pt>
                <c:pt idx="4">
                  <c:v>Ekonomika</c:v>
                </c:pt>
                <c:pt idx="5">
                  <c:v>Etika</c:v>
                </c:pt>
                <c:pt idx="6">
                  <c:v>Fizika</c:v>
                </c:pt>
                <c:pt idx="7">
                  <c:v>Geografija</c:v>
                </c:pt>
                <c:pt idx="8">
                  <c:v>Istorija</c:v>
                </c:pt>
                <c:pt idx="9">
                  <c:v>IT</c:v>
                </c:pt>
                <c:pt idx="10">
                  <c:v>Kūno kultūra</c:v>
                </c:pt>
                <c:pt idx="11">
                  <c:v>Lietuvių k.</c:v>
                </c:pt>
                <c:pt idx="12">
                  <c:v>Matematika</c:v>
                </c:pt>
                <c:pt idx="13">
                  <c:v>Muzika</c:v>
                </c:pt>
                <c:pt idx="14">
                  <c:v>Rusų kalba</c:v>
                </c:pt>
                <c:pt idx="15">
                  <c:v>Šokis</c:v>
                </c:pt>
                <c:pt idx="16">
                  <c:v>Technologijos</c:v>
                </c:pt>
                <c:pt idx="17">
                  <c:v>Tikyba</c:v>
                </c:pt>
                <c:pt idx="18">
                  <c:v>Vokiečių kalba</c:v>
                </c:pt>
              </c:strCache>
            </c:strRef>
          </c:cat>
          <c:val>
            <c:numRef>
              <c:f>Lapas1!$C$23:$C$41</c:f>
              <c:numCache>
                <c:formatCode>General</c:formatCode>
                <c:ptCount val="19"/>
                <c:pt idx="0">
                  <c:v>18</c:v>
                </c:pt>
                <c:pt idx="1">
                  <c:v>15</c:v>
                </c:pt>
                <c:pt idx="2">
                  <c:v>15</c:v>
                </c:pt>
                <c:pt idx="3">
                  <c:v>0</c:v>
                </c:pt>
                <c:pt idx="4">
                  <c:v>1</c:v>
                </c:pt>
                <c:pt idx="5">
                  <c:v>1</c:v>
                </c:pt>
                <c:pt idx="6">
                  <c:v>20</c:v>
                </c:pt>
                <c:pt idx="7">
                  <c:v>27</c:v>
                </c:pt>
                <c:pt idx="8">
                  <c:v>9</c:v>
                </c:pt>
                <c:pt idx="9">
                  <c:v>3</c:v>
                </c:pt>
                <c:pt idx="10">
                  <c:v>4</c:v>
                </c:pt>
                <c:pt idx="11">
                  <c:v>22</c:v>
                </c:pt>
                <c:pt idx="12">
                  <c:v>40</c:v>
                </c:pt>
                <c:pt idx="13">
                  <c:v>2</c:v>
                </c:pt>
                <c:pt idx="14">
                  <c:v>4</c:v>
                </c:pt>
                <c:pt idx="15">
                  <c:v>0</c:v>
                </c:pt>
                <c:pt idx="16">
                  <c:v>1</c:v>
                </c:pt>
                <c:pt idx="17">
                  <c:v>0</c:v>
                </c:pt>
                <c:pt idx="18">
                  <c:v>0</c:v>
                </c:pt>
              </c:numCache>
            </c:numRef>
          </c:val>
          <c:extLst>
            <c:ext xmlns:c16="http://schemas.microsoft.com/office/drawing/2014/chart" uri="{C3380CC4-5D6E-409C-BE32-E72D297353CC}">
              <c16:uniqueId val="{00000000-367F-4E01-8304-C1AA6C8FB01B}"/>
            </c:ext>
          </c:extLst>
        </c:ser>
        <c:dLbls>
          <c:dLblPos val="outEnd"/>
          <c:showLegendKey val="0"/>
          <c:showVal val="1"/>
          <c:showCatName val="0"/>
          <c:showSerName val="0"/>
          <c:showPercent val="0"/>
          <c:showBubbleSize val="0"/>
        </c:dLbls>
        <c:gapWidth val="219"/>
        <c:overlap val="-27"/>
        <c:axId val="502397336"/>
        <c:axId val="502398320"/>
      </c:barChart>
      <c:catAx>
        <c:axId val="5023973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1000" b="1" i="0" u="none" strike="noStrike" kern="1200" baseline="0">
                <a:solidFill>
                  <a:schemeClr val="tx1">
                    <a:lumMod val="65000"/>
                    <a:lumOff val="35000"/>
                  </a:schemeClr>
                </a:solidFill>
                <a:latin typeface="+mn-lt"/>
                <a:ea typeface="+mn-ea"/>
                <a:cs typeface="+mn-cs"/>
              </a:defRPr>
            </a:pPr>
            <a:endParaRPr lang="lt-LT"/>
          </a:p>
        </c:txPr>
        <c:crossAx val="502398320"/>
        <c:crosses val="autoZero"/>
        <c:auto val="1"/>
        <c:lblAlgn val="ctr"/>
        <c:lblOffset val="100"/>
        <c:noMultiLvlLbl val="0"/>
      </c:catAx>
      <c:valAx>
        <c:axId val="50239832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crossAx val="50239733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lt-LT"/>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v>Pamokose įdomu dirbti</c:v>
          </c:tx>
          <c:spPr>
            <a:solidFill>
              <a:srgbClr val="92D050"/>
            </a:solidFill>
            <a:ln>
              <a:noFill/>
            </a:ln>
            <a:effectLst/>
          </c:spPr>
          <c:invertIfNegative val="0"/>
          <c:cat>
            <c:strRef>
              <c:f>Lapas1!$B$2:$B$20</c:f>
              <c:strCache>
                <c:ptCount val="19"/>
                <c:pt idx="0">
                  <c:v>Anglų kalba</c:v>
                </c:pt>
                <c:pt idx="1">
                  <c:v>Biologija</c:v>
                </c:pt>
                <c:pt idx="2">
                  <c:v>Chemija</c:v>
                </c:pt>
                <c:pt idx="3">
                  <c:v>Dailė</c:v>
                </c:pt>
                <c:pt idx="4">
                  <c:v>Ekonomika</c:v>
                </c:pt>
                <c:pt idx="5">
                  <c:v>Etika</c:v>
                </c:pt>
                <c:pt idx="6">
                  <c:v>Fizika</c:v>
                </c:pt>
                <c:pt idx="7">
                  <c:v>Geografija</c:v>
                </c:pt>
                <c:pt idx="8">
                  <c:v>Istorija</c:v>
                </c:pt>
                <c:pt idx="9">
                  <c:v>IT</c:v>
                </c:pt>
                <c:pt idx="10">
                  <c:v>Kūno kultūra</c:v>
                </c:pt>
                <c:pt idx="11">
                  <c:v>Lietuvių k.</c:v>
                </c:pt>
                <c:pt idx="12">
                  <c:v>Matematika</c:v>
                </c:pt>
                <c:pt idx="13">
                  <c:v>Muzika</c:v>
                </c:pt>
                <c:pt idx="14">
                  <c:v>Rusų kalba</c:v>
                </c:pt>
                <c:pt idx="15">
                  <c:v>Šokis</c:v>
                </c:pt>
                <c:pt idx="16">
                  <c:v>Technologijos</c:v>
                </c:pt>
                <c:pt idx="17">
                  <c:v>Tikyba</c:v>
                </c:pt>
                <c:pt idx="18">
                  <c:v>Vokiečių kalba</c:v>
                </c:pt>
              </c:strCache>
            </c:strRef>
          </c:cat>
          <c:val>
            <c:numRef>
              <c:f>Lapas1!$C$2:$C$20</c:f>
              <c:numCache>
                <c:formatCode>General</c:formatCode>
                <c:ptCount val="19"/>
                <c:pt idx="0">
                  <c:v>22</c:v>
                </c:pt>
                <c:pt idx="1">
                  <c:v>18</c:v>
                </c:pt>
                <c:pt idx="2">
                  <c:v>12</c:v>
                </c:pt>
                <c:pt idx="3">
                  <c:v>7</c:v>
                </c:pt>
                <c:pt idx="4">
                  <c:v>0</c:v>
                </c:pt>
                <c:pt idx="5">
                  <c:v>0</c:v>
                </c:pt>
                <c:pt idx="6">
                  <c:v>10</c:v>
                </c:pt>
                <c:pt idx="7">
                  <c:v>39</c:v>
                </c:pt>
                <c:pt idx="8">
                  <c:v>13</c:v>
                </c:pt>
                <c:pt idx="9">
                  <c:v>9</c:v>
                </c:pt>
                <c:pt idx="10">
                  <c:v>3</c:v>
                </c:pt>
                <c:pt idx="11">
                  <c:v>51</c:v>
                </c:pt>
                <c:pt idx="12">
                  <c:v>23</c:v>
                </c:pt>
                <c:pt idx="13">
                  <c:v>5</c:v>
                </c:pt>
                <c:pt idx="14">
                  <c:v>12</c:v>
                </c:pt>
                <c:pt idx="15">
                  <c:v>0</c:v>
                </c:pt>
                <c:pt idx="16">
                  <c:v>7</c:v>
                </c:pt>
                <c:pt idx="17">
                  <c:v>0</c:v>
                </c:pt>
                <c:pt idx="18">
                  <c:v>2</c:v>
                </c:pt>
              </c:numCache>
            </c:numRef>
          </c:val>
          <c:extLst>
            <c:ext xmlns:c16="http://schemas.microsoft.com/office/drawing/2014/chart" uri="{C3380CC4-5D6E-409C-BE32-E72D297353CC}">
              <c16:uniqueId val="{00000000-D8EC-475B-85E0-B4C0C1B1D419}"/>
            </c:ext>
          </c:extLst>
        </c:ser>
        <c:ser>
          <c:idx val="1"/>
          <c:order val="1"/>
          <c:tx>
            <c:v>Norėtųsi daugiau aktyvesnių metodų</c:v>
          </c:tx>
          <c:spPr>
            <a:solidFill>
              <a:schemeClr val="accent2"/>
            </a:solidFill>
            <a:ln>
              <a:noFill/>
            </a:ln>
            <a:effectLst/>
          </c:spPr>
          <c:invertIfNegative val="0"/>
          <c:cat>
            <c:strRef>
              <c:f>Lapas1!$B$2:$B$20</c:f>
              <c:strCache>
                <c:ptCount val="19"/>
                <c:pt idx="0">
                  <c:v>Anglų kalba</c:v>
                </c:pt>
                <c:pt idx="1">
                  <c:v>Biologija</c:v>
                </c:pt>
                <c:pt idx="2">
                  <c:v>Chemija</c:v>
                </c:pt>
                <c:pt idx="3">
                  <c:v>Dailė</c:v>
                </c:pt>
                <c:pt idx="4">
                  <c:v>Ekonomika</c:v>
                </c:pt>
                <c:pt idx="5">
                  <c:v>Etika</c:v>
                </c:pt>
                <c:pt idx="6">
                  <c:v>Fizika</c:v>
                </c:pt>
                <c:pt idx="7">
                  <c:v>Geografija</c:v>
                </c:pt>
                <c:pt idx="8">
                  <c:v>Istorija</c:v>
                </c:pt>
                <c:pt idx="9">
                  <c:v>IT</c:v>
                </c:pt>
                <c:pt idx="10">
                  <c:v>Kūno kultūra</c:v>
                </c:pt>
                <c:pt idx="11">
                  <c:v>Lietuvių k.</c:v>
                </c:pt>
                <c:pt idx="12">
                  <c:v>Matematika</c:v>
                </c:pt>
                <c:pt idx="13">
                  <c:v>Muzika</c:v>
                </c:pt>
                <c:pt idx="14">
                  <c:v>Rusų kalba</c:v>
                </c:pt>
                <c:pt idx="15">
                  <c:v>Šokis</c:v>
                </c:pt>
                <c:pt idx="16">
                  <c:v>Technologijos</c:v>
                </c:pt>
                <c:pt idx="17">
                  <c:v>Tikyba</c:v>
                </c:pt>
                <c:pt idx="18">
                  <c:v>Vokiečių kalba</c:v>
                </c:pt>
              </c:strCache>
            </c:strRef>
          </c:cat>
          <c:val>
            <c:numRef>
              <c:f>Lapas1!$D$2:$D$20</c:f>
              <c:numCache>
                <c:formatCode>General</c:formatCode>
                <c:ptCount val="19"/>
                <c:pt idx="0">
                  <c:v>18</c:v>
                </c:pt>
                <c:pt idx="1">
                  <c:v>15</c:v>
                </c:pt>
                <c:pt idx="2">
                  <c:v>15</c:v>
                </c:pt>
                <c:pt idx="3">
                  <c:v>0</c:v>
                </c:pt>
                <c:pt idx="4">
                  <c:v>1</c:v>
                </c:pt>
                <c:pt idx="5">
                  <c:v>1</c:v>
                </c:pt>
                <c:pt idx="6">
                  <c:v>20</c:v>
                </c:pt>
                <c:pt idx="7">
                  <c:v>27</c:v>
                </c:pt>
                <c:pt idx="8">
                  <c:v>9</c:v>
                </c:pt>
                <c:pt idx="9">
                  <c:v>3</c:v>
                </c:pt>
                <c:pt idx="10">
                  <c:v>4</c:v>
                </c:pt>
                <c:pt idx="11">
                  <c:v>22</c:v>
                </c:pt>
                <c:pt idx="12">
                  <c:v>40</c:v>
                </c:pt>
                <c:pt idx="13">
                  <c:v>2</c:v>
                </c:pt>
                <c:pt idx="14">
                  <c:v>4</c:v>
                </c:pt>
                <c:pt idx="15">
                  <c:v>0</c:v>
                </c:pt>
                <c:pt idx="16">
                  <c:v>1</c:v>
                </c:pt>
                <c:pt idx="17">
                  <c:v>0</c:v>
                </c:pt>
                <c:pt idx="18">
                  <c:v>0</c:v>
                </c:pt>
              </c:numCache>
            </c:numRef>
          </c:val>
          <c:extLst>
            <c:ext xmlns:c16="http://schemas.microsoft.com/office/drawing/2014/chart" uri="{C3380CC4-5D6E-409C-BE32-E72D297353CC}">
              <c16:uniqueId val="{00000001-D8EC-475B-85E0-B4C0C1B1D419}"/>
            </c:ext>
          </c:extLst>
        </c:ser>
        <c:dLbls>
          <c:showLegendKey val="0"/>
          <c:showVal val="0"/>
          <c:showCatName val="0"/>
          <c:showSerName val="0"/>
          <c:showPercent val="0"/>
          <c:showBubbleSize val="0"/>
        </c:dLbls>
        <c:gapWidth val="219"/>
        <c:overlap val="-27"/>
        <c:axId val="502378416"/>
        <c:axId val="502377760"/>
      </c:barChart>
      <c:catAx>
        <c:axId val="5023784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1000" b="1" i="0" u="none" strike="noStrike" kern="1200" baseline="0">
                <a:solidFill>
                  <a:schemeClr val="tx1">
                    <a:lumMod val="65000"/>
                    <a:lumOff val="35000"/>
                  </a:schemeClr>
                </a:solidFill>
                <a:latin typeface="+mn-lt"/>
                <a:ea typeface="+mn-ea"/>
                <a:cs typeface="+mn-cs"/>
              </a:defRPr>
            </a:pPr>
            <a:endParaRPr lang="lt-LT"/>
          </a:p>
        </c:txPr>
        <c:crossAx val="502377760"/>
        <c:crosses val="autoZero"/>
        <c:auto val="1"/>
        <c:lblAlgn val="ctr"/>
        <c:lblOffset val="100"/>
        <c:noMultiLvlLbl val="0"/>
      </c:catAx>
      <c:valAx>
        <c:axId val="502377760"/>
        <c:scaling>
          <c:orientation val="minMax"/>
          <c:max val="55"/>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crossAx val="502378416"/>
        <c:crosses val="autoZero"/>
        <c:crossBetween val="between"/>
        <c:majorUnit val="5"/>
      </c:valAx>
      <c:spPr>
        <a:noFill/>
        <a:ln>
          <a:noFill/>
        </a:ln>
        <a:effectLst/>
      </c:spPr>
    </c:plotArea>
    <c:legend>
      <c:legendPos val="b"/>
      <c:layout>
        <c:manualLayout>
          <c:xMode val="edge"/>
          <c:yMode val="edge"/>
          <c:x val="0.24763751420156163"/>
          <c:y val="0.92497711370984304"/>
          <c:w val="0.4530836292460636"/>
          <c:h val="4.98656535857546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lt-LT"/>
        </a:p>
      </c:txPr>
    </c:legend>
    <c:plotVisOnly val="1"/>
    <c:dispBlanksAs val="gap"/>
    <c:showDLblsOverMax val="0"/>
  </c:chart>
  <c:spPr>
    <a:noFill/>
    <a:ln>
      <a:noFill/>
    </a:ln>
    <a:effectLst/>
  </c:spPr>
  <c:txPr>
    <a:bodyPr/>
    <a:lstStyle/>
    <a:p>
      <a:pPr>
        <a:defRPr/>
      </a:pPr>
      <a:endParaRPr lang="lt-LT"/>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Lapas1!$B$44:$B$62</c:f>
              <c:strCache>
                <c:ptCount val="19"/>
                <c:pt idx="0">
                  <c:v>Anglų kalba</c:v>
                </c:pt>
                <c:pt idx="1">
                  <c:v>Biologija</c:v>
                </c:pt>
                <c:pt idx="2">
                  <c:v>Chemija</c:v>
                </c:pt>
                <c:pt idx="3">
                  <c:v>Dailė</c:v>
                </c:pt>
                <c:pt idx="4">
                  <c:v>Ekonomika</c:v>
                </c:pt>
                <c:pt idx="5">
                  <c:v>Etika</c:v>
                </c:pt>
                <c:pt idx="6">
                  <c:v>Fizika</c:v>
                </c:pt>
                <c:pt idx="7">
                  <c:v>Geografija</c:v>
                </c:pt>
                <c:pt idx="8">
                  <c:v>Istorija</c:v>
                </c:pt>
                <c:pt idx="9">
                  <c:v>IT</c:v>
                </c:pt>
                <c:pt idx="10">
                  <c:v>Kūno kultūra</c:v>
                </c:pt>
                <c:pt idx="11">
                  <c:v>Lietuvių k.</c:v>
                </c:pt>
                <c:pt idx="12">
                  <c:v>Matematika</c:v>
                </c:pt>
                <c:pt idx="13">
                  <c:v>Muzika</c:v>
                </c:pt>
                <c:pt idx="14">
                  <c:v>Rusų kalba</c:v>
                </c:pt>
                <c:pt idx="15">
                  <c:v>Šokis</c:v>
                </c:pt>
                <c:pt idx="16">
                  <c:v>Technologijos</c:v>
                </c:pt>
                <c:pt idx="17">
                  <c:v>Tikyba</c:v>
                </c:pt>
                <c:pt idx="18">
                  <c:v>Vokiečių kalba</c:v>
                </c:pt>
              </c:strCache>
            </c:strRef>
          </c:cat>
          <c:val>
            <c:numRef>
              <c:f>Lapas1!$C$44:$C$62</c:f>
              <c:numCache>
                <c:formatCode>General</c:formatCode>
                <c:ptCount val="19"/>
                <c:pt idx="0">
                  <c:v>6</c:v>
                </c:pt>
                <c:pt idx="1">
                  <c:v>1</c:v>
                </c:pt>
                <c:pt idx="2">
                  <c:v>9</c:v>
                </c:pt>
                <c:pt idx="3">
                  <c:v>0</c:v>
                </c:pt>
                <c:pt idx="4">
                  <c:v>2</c:v>
                </c:pt>
                <c:pt idx="5">
                  <c:v>0</c:v>
                </c:pt>
                <c:pt idx="6">
                  <c:v>8</c:v>
                </c:pt>
                <c:pt idx="7">
                  <c:v>0</c:v>
                </c:pt>
                <c:pt idx="8">
                  <c:v>2</c:v>
                </c:pt>
                <c:pt idx="9">
                  <c:v>3</c:v>
                </c:pt>
                <c:pt idx="10">
                  <c:v>0</c:v>
                </c:pt>
                <c:pt idx="11">
                  <c:v>8</c:v>
                </c:pt>
                <c:pt idx="12">
                  <c:v>13</c:v>
                </c:pt>
                <c:pt idx="13">
                  <c:v>0</c:v>
                </c:pt>
                <c:pt idx="14">
                  <c:v>0</c:v>
                </c:pt>
                <c:pt idx="15">
                  <c:v>0</c:v>
                </c:pt>
                <c:pt idx="16">
                  <c:v>0</c:v>
                </c:pt>
                <c:pt idx="17">
                  <c:v>0</c:v>
                </c:pt>
                <c:pt idx="18">
                  <c:v>0</c:v>
                </c:pt>
              </c:numCache>
            </c:numRef>
          </c:val>
          <c:extLst>
            <c:ext xmlns:c16="http://schemas.microsoft.com/office/drawing/2014/chart" uri="{C3380CC4-5D6E-409C-BE32-E72D297353CC}">
              <c16:uniqueId val="{00000000-F802-48E0-B68D-46545C97A7B6}"/>
            </c:ext>
          </c:extLst>
        </c:ser>
        <c:dLbls>
          <c:dLblPos val="outEnd"/>
          <c:showLegendKey val="0"/>
          <c:showVal val="1"/>
          <c:showCatName val="0"/>
          <c:showSerName val="0"/>
          <c:showPercent val="0"/>
          <c:showBubbleSize val="0"/>
        </c:dLbls>
        <c:gapWidth val="219"/>
        <c:overlap val="-27"/>
        <c:axId val="416617592"/>
        <c:axId val="416616608"/>
      </c:barChart>
      <c:catAx>
        <c:axId val="4166175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1000" b="1" i="0" u="none" strike="noStrike" kern="1200" baseline="0">
                <a:solidFill>
                  <a:schemeClr val="tx1">
                    <a:lumMod val="65000"/>
                    <a:lumOff val="35000"/>
                  </a:schemeClr>
                </a:solidFill>
                <a:latin typeface="+mn-lt"/>
                <a:ea typeface="+mn-ea"/>
                <a:cs typeface="+mn-cs"/>
              </a:defRPr>
            </a:pPr>
            <a:endParaRPr lang="lt-LT"/>
          </a:p>
        </c:txPr>
        <c:crossAx val="416616608"/>
        <c:crosses val="autoZero"/>
        <c:auto val="1"/>
        <c:lblAlgn val="ctr"/>
        <c:lblOffset val="100"/>
        <c:noMultiLvlLbl val="0"/>
      </c:catAx>
      <c:valAx>
        <c:axId val="41661660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crossAx val="41661759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lt-LT"/>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lt-LT"/>
              <a:t>2a klasė</a:t>
            </a:r>
          </a:p>
        </c:rich>
      </c:tx>
      <c:layout/>
      <c:overlay val="0"/>
    </c:title>
    <c:autoTitleDeleted val="0"/>
    <c:plotArea>
      <c:layout/>
      <c:barChart>
        <c:barDir val="col"/>
        <c:grouping val="clustered"/>
        <c:varyColors val="0"/>
        <c:ser>
          <c:idx val="0"/>
          <c:order val="0"/>
          <c:tx>
            <c:strRef>
              <c:f>'2a'!$B$30</c:f>
              <c:strCache>
                <c:ptCount val="1"/>
                <c:pt idx="0">
                  <c:v>Nep. Pat.</c:v>
                </c:pt>
              </c:strCache>
            </c:strRef>
          </c:tx>
          <c:invertIfNegative val="0"/>
          <c:cat>
            <c:strRef>
              <c:f>'2a'!$K$29:$K$34</c:f>
              <c:strCache>
                <c:ptCount val="6"/>
                <c:pt idx="0">
                  <c:v>2014 PUPP</c:v>
                </c:pt>
                <c:pt idx="1">
                  <c:v>Spalis</c:v>
                </c:pt>
                <c:pt idx="2">
                  <c:v>Gruodis</c:v>
                </c:pt>
                <c:pt idx="3">
                  <c:v>Kovas</c:v>
                </c:pt>
                <c:pt idx="4">
                  <c:v>Gegužė</c:v>
                </c:pt>
                <c:pt idx="5">
                  <c:v>2014 PUPP</c:v>
                </c:pt>
              </c:strCache>
            </c:strRef>
          </c:cat>
          <c:val>
            <c:numRef>
              <c:f>('2a'!$C$30;'2a'!$H$30;'2a'!$N$30;'2a'!$V$30;'2a'!$AG$30;'2a'!$AN$30)</c:f>
              <c:numCache>
                <c:formatCode>#,#00%</c:formatCode>
                <c:ptCount val="6"/>
                <c:pt idx="0">
                  <c:v>0.19047619047619047</c:v>
                </c:pt>
                <c:pt idx="1">
                  <c:v>0.80952380952380953</c:v>
                </c:pt>
                <c:pt idx="2" formatCode="0%">
                  <c:v>0.6</c:v>
                </c:pt>
                <c:pt idx="3">
                  <c:v>0.63157894736842102</c:v>
                </c:pt>
                <c:pt idx="4">
                  <c:v>0.22222222222222221</c:v>
                </c:pt>
                <c:pt idx="5" formatCode="#,000%">
                  <c:v>9.6000000000000002E-2</c:v>
                </c:pt>
              </c:numCache>
            </c:numRef>
          </c:val>
          <c:extLst>
            <c:ext xmlns:c16="http://schemas.microsoft.com/office/drawing/2014/chart" uri="{C3380CC4-5D6E-409C-BE32-E72D297353CC}">
              <c16:uniqueId val="{00000000-7667-4C2F-8D5A-746427C530D5}"/>
            </c:ext>
          </c:extLst>
        </c:ser>
        <c:ser>
          <c:idx val="1"/>
          <c:order val="1"/>
          <c:tx>
            <c:strRef>
              <c:f>'2a'!$B$31</c:f>
              <c:strCache>
                <c:ptCount val="1"/>
                <c:pt idx="0">
                  <c:v>Pat.</c:v>
                </c:pt>
              </c:strCache>
            </c:strRef>
          </c:tx>
          <c:invertIfNegative val="0"/>
          <c:cat>
            <c:strRef>
              <c:f>'2a'!$K$29:$K$34</c:f>
              <c:strCache>
                <c:ptCount val="6"/>
                <c:pt idx="0">
                  <c:v>2014 PUPP</c:v>
                </c:pt>
                <c:pt idx="1">
                  <c:v>Spalis</c:v>
                </c:pt>
                <c:pt idx="2">
                  <c:v>Gruodis</c:v>
                </c:pt>
                <c:pt idx="3">
                  <c:v>Kovas</c:v>
                </c:pt>
                <c:pt idx="4">
                  <c:v>Gegužė</c:v>
                </c:pt>
                <c:pt idx="5">
                  <c:v>2014 PUPP</c:v>
                </c:pt>
              </c:strCache>
            </c:strRef>
          </c:cat>
          <c:val>
            <c:numRef>
              <c:f>('2a'!$C$31;'2a'!$H$31;'2a'!$N$31;'2a'!$V$31;'2a'!$AG$31;'2a'!$AN$31)</c:f>
              <c:numCache>
                <c:formatCode>#,#00%</c:formatCode>
                <c:ptCount val="6"/>
                <c:pt idx="0">
                  <c:v>0.33333333333333331</c:v>
                </c:pt>
                <c:pt idx="1">
                  <c:v>0.19047619047619047</c:v>
                </c:pt>
                <c:pt idx="2" formatCode="0%">
                  <c:v>0.4</c:v>
                </c:pt>
                <c:pt idx="3">
                  <c:v>0.36842105263157893</c:v>
                </c:pt>
                <c:pt idx="4">
                  <c:v>0.55555555555555558</c:v>
                </c:pt>
                <c:pt idx="5" formatCode="#,000%">
                  <c:v>0.38</c:v>
                </c:pt>
              </c:numCache>
            </c:numRef>
          </c:val>
          <c:extLst>
            <c:ext xmlns:c16="http://schemas.microsoft.com/office/drawing/2014/chart" uri="{C3380CC4-5D6E-409C-BE32-E72D297353CC}">
              <c16:uniqueId val="{00000001-7667-4C2F-8D5A-746427C530D5}"/>
            </c:ext>
          </c:extLst>
        </c:ser>
        <c:ser>
          <c:idx val="2"/>
          <c:order val="2"/>
          <c:tx>
            <c:strRef>
              <c:f>'2a'!$B$32</c:f>
              <c:strCache>
                <c:ptCount val="1"/>
                <c:pt idx="0">
                  <c:v>Pagr.</c:v>
                </c:pt>
              </c:strCache>
            </c:strRef>
          </c:tx>
          <c:invertIfNegative val="0"/>
          <c:cat>
            <c:strRef>
              <c:f>'2a'!$K$29:$K$34</c:f>
              <c:strCache>
                <c:ptCount val="6"/>
                <c:pt idx="0">
                  <c:v>2014 PUPP</c:v>
                </c:pt>
                <c:pt idx="1">
                  <c:v>Spalis</c:v>
                </c:pt>
                <c:pt idx="2">
                  <c:v>Gruodis</c:v>
                </c:pt>
                <c:pt idx="3">
                  <c:v>Kovas</c:v>
                </c:pt>
                <c:pt idx="4">
                  <c:v>Gegužė</c:v>
                </c:pt>
                <c:pt idx="5">
                  <c:v>2014 PUPP</c:v>
                </c:pt>
              </c:strCache>
            </c:strRef>
          </c:cat>
          <c:val>
            <c:numRef>
              <c:f>('2a'!$C$32;'2a'!$H$32;'2a'!$N$32;'2a'!$V$32;'2a'!$AG$32;'2a'!$AN$32)</c:f>
              <c:numCache>
                <c:formatCode>#,#00%</c:formatCode>
                <c:ptCount val="6"/>
                <c:pt idx="0">
                  <c:v>0.47619047619047616</c:v>
                </c:pt>
                <c:pt idx="1">
                  <c:v>0</c:v>
                </c:pt>
                <c:pt idx="2" formatCode="0%">
                  <c:v>0</c:v>
                </c:pt>
                <c:pt idx="3">
                  <c:v>0</c:v>
                </c:pt>
                <c:pt idx="4">
                  <c:v>0.22222222222222221</c:v>
                </c:pt>
                <c:pt idx="5" formatCode="#,000%">
                  <c:v>0.52400000000000002</c:v>
                </c:pt>
              </c:numCache>
            </c:numRef>
          </c:val>
          <c:extLst>
            <c:ext xmlns:c16="http://schemas.microsoft.com/office/drawing/2014/chart" uri="{C3380CC4-5D6E-409C-BE32-E72D297353CC}">
              <c16:uniqueId val="{00000002-7667-4C2F-8D5A-746427C530D5}"/>
            </c:ext>
          </c:extLst>
        </c:ser>
        <c:ser>
          <c:idx val="3"/>
          <c:order val="3"/>
          <c:tx>
            <c:strRef>
              <c:f>'2a'!$B$33</c:f>
              <c:strCache>
                <c:ptCount val="1"/>
                <c:pt idx="0">
                  <c:v>Aukšt.</c:v>
                </c:pt>
              </c:strCache>
            </c:strRef>
          </c:tx>
          <c:invertIfNegative val="0"/>
          <c:cat>
            <c:strRef>
              <c:f>'2a'!$K$29:$K$34</c:f>
              <c:strCache>
                <c:ptCount val="6"/>
                <c:pt idx="0">
                  <c:v>2014 PUPP</c:v>
                </c:pt>
                <c:pt idx="1">
                  <c:v>Spalis</c:v>
                </c:pt>
                <c:pt idx="2">
                  <c:v>Gruodis</c:v>
                </c:pt>
                <c:pt idx="3">
                  <c:v>Kovas</c:v>
                </c:pt>
                <c:pt idx="4">
                  <c:v>Gegužė</c:v>
                </c:pt>
                <c:pt idx="5">
                  <c:v>2014 PUPP</c:v>
                </c:pt>
              </c:strCache>
            </c:strRef>
          </c:cat>
          <c:val>
            <c:numRef>
              <c:f>('2a'!$C$33;'2a'!$H$33;'2a'!$N$33;'2a'!$V$33;'2a'!$AG$33;'2a'!$AN$33)</c:f>
              <c:numCache>
                <c:formatCode>#,#00%</c:formatCode>
                <c:ptCount val="6"/>
                <c:pt idx="0">
                  <c:v>0</c:v>
                </c:pt>
                <c:pt idx="1">
                  <c:v>0</c:v>
                </c:pt>
                <c:pt idx="2" formatCode="0%">
                  <c:v>0</c:v>
                </c:pt>
                <c:pt idx="3">
                  <c:v>0</c:v>
                </c:pt>
                <c:pt idx="4">
                  <c:v>0</c:v>
                </c:pt>
                <c:pt idx="5" formatCode="#,000%">
                  <c:v>0</c:v>
                </c:pt>
              </c:numCache>
            </c:numRef>
          </c:val>
          <c:extLst>
            <c:ext xmlns:c16="http://schemas.microsoft.com/office/drawing/2014/chart" uri="{C3380CC4-5D6E-409C-BE32-E72D297353CC}">
              <c16:uniqueId val="{00000003-7667-4C2F-8D5A-746427C530D5}"/>
            </c:ext>
          </c:extLst>
        </c:ser>
        <c:dLbls>
          <c:showLegendKey val="0"/>
          <c:showVal val="0"/>
          <c:showCatName val="0"/>
          <c:showSerName val="0"/>
          <c:showPercent val="0"/>
          <c:showBubbleSize val="0"/>
        </c:dLbls>
        <c:gapWidth val="150"/>
        <c:axId val="260412544"/>
        <c:axId val="260414080"/>
      </c:barChart>
      <c:catAx>
        <c:axId val="260412544"/>
        <c:scaling>
          <c:orientation val="minMax"/>
        </c:scaling>
        <c:delete val="0"/>
        <c:axPos val="b"/>
        <c:numFmt formatCode="General" sourceLinked="0"/>
        <c:majorTickMark val="out"/>
        <c:minorTickMark val="none"/>
        <c:tickLblPos val="nextTo"/>
        <c:crossAx val="260414080"/>
        <c:crosses val="autoZero"/>
        <c:auto val="1"/>
        <c:lblAlgn val="ctr"/>
        <c:lblOffset val="100"/>
        <c:noMultiLvlLbl val="0"/>
      </c:catAx>
      <c:valAx>
        <c:axId val="260414080"/>
        <c:scaling>
          <c:orientation val="minMax"/>
        </c:scaling>
        <c:delete val="0"/>
        <c:axPos val="l"/>
        <c:majorGridlines/>
        <c:numFmt formatCode="#,#00%" sourceLinked="1"/>
        <c:majorTickMark val="out"/>
        <c:minorTickMark val="none"/>
        <c:tickLblPos val="nextTo"/>
        <c:crossAx val="260412544"/>
        <c:crosses val="autoZero"/>
        <c:crossBetween val="between"/>
      </c:valAx>
    </c:plotArea>
    <c:legend>
      <c:legendPos val="b"/>
      <c:layout/>
      <c:overlay val="0"/>
    </c:legend>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lt-LT"/>
              <a:t>2b klasė</a:t>
            </a:r>
          </a:p>
        </c:rich>
      </c:tx>
      <c:layout/>
      <c:overlay val="0"/>
    </c:title>
    <c:autoTitleDeleted val="0"/>
    <c:plotArea>
      <c:layout/>
      <c:barChart>
        <c:barDir val="col"/>
        <c:grouping val="clustered"/>
        <c:varyColors val="0"/>
        <c:ser>
          <c:idx val="0"/>
          <c:order val="0"/>
          <c:tx>
            <c:strRef>
              <c:f>'2b'!$B$30</c:f>
              <c:strCache>
                <c:ptCount val="1"/>
                <c:pt idx="0">
                  <c:v>Nep. Pat.</c:v>
                </c:pt>
              </c:strCache>
            </c:strRef>
          </c:tx>
          <c:invertIfNegative val="0"/>
          <c:cat>
            <c:strRef>
              <c:f>'2b'!$E$35:$E$40</c:f>
              <c:strCache>
                <c:ptCount val="6"/>
                <c:pt idx="0">
                  <c:v>2014 PUPP</c:v>
                </c:pt>
                <c:pt idx="1">
                  <c:v>Spalis</c:v>
                </c:pt>
                <c:pt idx="2">
                  <c:v>Gruodis</c:v>
                </c:pt>
                <c:pt idx="3">
                  <c:v>Kovas</c:v>
                </c:pt>
                <c:pt idx="4">
                  <c:v>Gegužė</c:v>
                </c:pt>
                <c:pt idx="5">
                  <c:v>2014 PUPP</c:v>
                </c:pt>
              </c:strCache>
            </c:strRef>
          </c:cat>
          <c:val>
            <c:numRef>
              <c:f>('2b'!$C$30;'2b'!$H$30;'2b'!$N$30;'2b'!$V$30;'2b'!$AG$30;'2b'!$AL$30)</c:f>
              <c:numCache>
                <c:formatCode>#,#00%</c:formatCode>
                <c:ptCount val="6"/>
                <c:pt idx="0">
                  <c:v>0.2857142857142857</c:v>
                </c:pt>
                <c:pt idx="1">
                  <c:v>0.80952380952380953</c:v>
                </c:pt>
                <c:pt idx="2">
                  <c:v>0.80952380952380953</c:v>
                </c:pt>
                <c:pt idx="3">
                  <c:v>0.55555555555555558</c:v>
                </c:pt>
                <c:pt idx="4">
                  <c:v>0.55555555555555558</c:v>
                </c:pt>
                <c:pt idx="5" formatCode="#,000%">
                  <c:v>0.19</c:v>
                </c:pt>
              </c:numCache>
            </c:numRef>
          </c:val>
          <c:extLst>
            <c:ext xmlns:c16="http://schemas.microsoft.com/office/drawing/2014/chart" uri="{C3380CC4-5D6E-409C-BE32-E72D297353CC}">
              <c16:uniqueId val="{00000000-EF1B-470F-A245-22A5CEB665D7}"/>
            </c:ext>
          </c:extLst>
        </c:ser>
        <c:ser>
          <c:idx val="1"/>
          <c:order val="1"/>
          <c:tx>
            <c:strRef>
              <c:f>'2b'!$B$31</c:f>
              <c:strCache>
                <c:ptCount val="1"/>
                <c:pt idx="0">
                  <c:v>Pat.</c:v>
                </c:pt>
              </c:strCache>
            </c:strRef>
          </c:tx>
          <c:invertIfNegative val="0"/>
          <c:cat>
            <c:strRef>
              <c:f>'2b'!$E$35:$E$40</c:f>
              <c:strCache>
                <c:ptCount val="6"/>
                <c:pt idx="0">
                  <c:v>2014 PUPP</c:v>
                </c:pt>
                <c:pt idx="1">
                  <c:v>Spalis</c:v>
                </c:pt>
                <c:pt idx="2">
                  <c:v>Gruodis</c:v>
                </c:pt>
                <c:pt idx="3">
                  <c:v>Kovas</c:v>
                </c:pt>
                <c:pt idx="4">
                  <c:v>Gegužė</c:v>
                </c:pt>
                <c:pt idx="5">
                  <c:v>2014 PUPP</c:v>
                </c:pt>
              </c:strCache>
            </c:strRef>
          </c:cat>
          <c:val>
            <c:numRef>
              <c:f>('2b'!$C$31;'2b'!$H$31;'2b'!$N$31;'2b'!$V$31;'2b'!$AG$31;'2b'!$AL$31)</c:f>
              <c:numCache>
                <c:formatCode>#,#00%</c:formatCode>
                <c:ptCount val="6"/>
                <c:pt idx="0">
                  <c:v>0.47619047619047616</c:v>
                </c:pt>
                <c:pt idx="1">
                  <c:v>0.19047619047619047</c:v>
                </c:pt>
                <c:pt idx="2">
                  <c:v>0.19047619047619047</c:v>
                </c:pt>
                <c:pt idx="3">
                  <c:v>0.44444444444444442</c:v>
                </c:pt>
                <c:pt idx="4">
                  <c:v>0.33333333333333331</c:v>
                </c:pt>
                <c:pt idx="5" formatCode="#,000%">
                  <c:v>0.43</c:v>
                </c:pt>
              </c:numCache>
            </c:numRef>
          </c:val>
          <c:extLst>
            <c:ext xmlns:c16="http://schemas.microsoft.com/office/drawing/2014/chart" uri="{C3380CC4-5D6E-409C-BE32-E72D297353CC}">
              <c16:uniqueId val="{00000001-EF1B-470F-A245-22A5CEB665D7}"/>
            </c:ext>
          </c:extLst>
        </c:ser>
        <c:ser>
          <c:idx val="2"/>
          <c:order val="2"/>
          <c:tx>
            <c:strRef>
              <c:f>'2b'!$B$32</c:f>
              <c:strCache>
                <c:ptCount val="1"/>
                <c:pt idx="0">
                  <c:v>Pagr.</c:v>
                </c:pt>
              </c:strCache>
            </c:strRef>
          </c:tx>
          <c:invertIfNegative val="0"/>
          <c:cat>
            <c:strRef>
              <c:f>'2b'!$E$35:$E$40</c:f>
              <c:strCache>
                <c:ptCount val="6"/>
                <c:pt idx="0">
                  <c:v>2014 PUPP</c:v>
                </c:pt>
                <c:pt idx="1">
                  <c:v>Spalis</c:v>
                </c:pt>
                <c:pt idx="2">
                  <c:v>Gruodis</c:v>
                </c:pt>
                <c:pt idx="3">
                  <c:v>Kovas</c:v>
                </c:pt>
                <c:pt idx="4">
                  <c:v>Gegužė</c:v>
                </c:pt>
                <c:pt idx="5">
                  <c:v>2014 PUPP</c:v>
                </c:pt>
              </c:strCache>
            </c:strRef>
          </c:cat>
          <c:val>
            <c:numRef>
              <c:f>('2b'!$C$32;'2b'!$H$32;'2b'!$N$32;'2b'!$V$32;'2b'!$AG$32;'2b'!$AL$32)</c:f>
              <c:numCache>
                <c:formatCode>#,#00%</c:formatCode>
                <c:ptCount val="6"/>
                <c:pt idx="0">
                  <c:v>0.23809523809523808</c:v>
                </c:pt>
                <c:pt idx="1">
                  <c:v>0</c:v>
                </c:pt>
                <c:pt idx="2">
                  <c:v>0</c:v>
                </c:pt>
                <c:pt idx="3">
                  <c:v>0</c:v>
                </c:pt>
                <c:pt idx="4">
                  <c:v>5.5555555555555552E-2</c:v>
                </c:pt>
                <c:pt idx="5" formatCode="#,000%">
                  <c:v>0.38</c:v>
                </c:pt>
              </c:numCache>
            </c:numRef>
          </c:val>
          <c:extLst>
            <c:ext xmlns:c16="http://schemas.microsoft.com/office/drawing/2014/chart" uri="{C3380CC4-5D6E-409C-BE32-E72D297353CC}">
              <c16:uniqueId val="{00000002-EF1B-470F-A245-22A5CEB665D7}"/>
            </c:ext>
          </c:extLst>
        </c:ser>
        <c:ser>
          <c:idx val="3"/>
          <c:order val="3"/>
          <c:tx>
            <c:strRef>
              <c:f>'2b'!$B$33</c:f>
              <c:strCache>
                <c:ptCount val="1"/>
                <c:pt idx="0">
                  <c:v>Aukšt.</c:v>
                </c:pt>
              </c:strCache>
            </c:strRef>
          </c:tx>
          <c:invertIfNegative val="0"/>
          <c:cat>
            <c:strRef>
              <c:f>'2b'!$E$35:$E$40</c:f>
              <c:strCache>
                <c:ptCount val="6"/>
                <c:pt idx="0">
                  <c:v>2014 PUPP</c:v>
                </c:pt>
                <c:pt idx="1">
                  <c:v>Spalis</c:v>
                </c:pt>
                <c:pt idx="2">
                  <c:v>Gruodis</c:v>
                </c:pt>
                <c:pt idx="3">
                  <c:v>Kovas</c:v>
                </c:pt>
                <c:pt idx="4">
                  <c:v>Gegužė</c:v>
                </c:pt>
                <c:pt idx="5">
                  <c:v>2014 PUPP</c:v>
                </c:pt>
              </c:strCache>
            </c:strRef>
          </c:cat>
          <c:val>
            <c:numRef>
              <c:f>('2b'!$C$33;'2b'!$H$33;'2b'!$N$33;'2b'!$V$33;'2b'!$AG$33;'2b'!$AL$33)</c:f>
              <c:numCache>
                <c:formatCode>#,#00%</c:formatCode>
                <c:ptCount val="6"/>
                <c:pt idx="0">
                  <c:v>0</c:v>
                </c:pt>
                <c:pt idx="1">
                  <c:v>0</c:v>
                </c:pt>
                <c:pt idx="2">
                  <c:v>0</c:v>
                </c:pt>
                <c:pt idx="3">
                  <c:v>0</c:v>
                </c:pt>
                <c:pt idx="4">
                  <c:v>5.5555555555555552E-2</c:v>
                </c:pt>
                <c:pt idx="5" formatCode="#,000%">
                  <c:v>0</c:v>
                </c:pt>
              </c:numCache>
            </c:numRef>
          </c:val>
          <c:extLst>
            <c:ext xmlns:c16="http://schemas.microsoft.com/office/drawing/2014/chart" uri="{C3380CC4-5D6E-409C-BE32-E72D297353CC}">
              <c16:uniqueId val="{00000003-EF1B-470F-A245-22A5CEB665D7}"/>
            </c:ext>
          </c:extLst>
        </c:ser>
        <c:dLbls>
          <c:showLegendKey val="0"/>
          <c:showVal val="0"/>
          <c:showCatName val="0"/>
          <c:showSerName val="0"/>
          <c:showPercent val="0"/>
          <c:showBubbleSize val="0"/>
        </c:dLbls>
        <c:gapWidth val="150"/>
        <c:axId val="40065664"/>
        <c:axId val="40071552"/>
      </c:barChart>
      <c:catAx>
        <c:axId val="40065664"/>
        <c:scaling>
          <c:orientation val="minMax"/>
        </c:scaling>
        <c:delete val="0"/>
        <c:axPos val="b"/>
        <c:numFmt formatCode="General" sourceLinked="0"/>
        <c:majorTickMark val="out"/>
        <c:minorTickMark val="none"/>
        <c:tickLblPos val="nextTo"/>
        <c:crossAx val="40071552"/>
        <c:crosses val="autoZero"/>
        <c:auto val="1"/>
        <c:lblAlgn val="ctr"/>
        <c:lblOffset val="100"/>
        <c:noMultiLvlLbl val="0"/>
      </c:catAx>
      <c:valAx>
        <c:axId val="40071552"/>
        <c:scaling>
          <c:orientation val="minMax"/>
        </c:scaling>
        <c:delete val="0"/>
        <c:axPos val="l"/>
        <c:majorGridlines/>
        <c:numFmt formatCode="#,#00%" sourceLinked="1"/>
        <c:majorTickMark val="out"/>
        <c:minorTickMark val="none"/>
        <c:tickLblPos val="nextTo"/>
        <c:crossAx val="40065664"/>
        <c:crosses val="autoZero"/>
        <c:crossBetween val="between"/>
      </c:valAx>
    </c:plotArea>
    <c:legend>
      <c:legendPos val="b"/>
      <c:layout/>
      <c:overlay val="0"/>
    </c:legend>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lt-LT"/>
              <a:t>2c klasė</a:t>
            </a:r>
          </a:p>
        </c:rich>
      </c:tx>
      <c:layout/>
      <c:overlay val="0"/>
    </c:title>
    <c:autoTitleDeleted val="0"/>
    <c:plotArea>
      <c:layout/>
      <c:barChart>
        <c:barDir val="col"/>
        <c:grouping val="clustered"/>
        <c:varyColors val="0"/>
        <c:ser>
          <c:idx val="0"/>
          <c:order val="0"/>
          <c:tx>
            <c:strRef>
              <c:f>'2c'!$B$36</c:f>
              <c:strCache>
                <c:ptCount val="1"/>
                <c:pt idx="0">
                  <c:v>Nep. Pat.</c:v>
                </c:pt>
              </c:strCache>
            </c:strRef>
          </c:tx>
          <c:invertIfNegative val="0"/>
          <c:cat>
            <c:strRef>
              <c:f>'2c'!$K$36:$K$41</c:f>
              <c:strCache>
                <c:ptCount val="6"/>
                <c:pt idx="0">
                  <c:v>2014 PUPP</c:v>
                </c:pt>
                <c:pt idx="1">
                  <c:v>Spalis</c:v>
                </c:pt>
                <c:pt idx="2">
                  <c:v>Gruodis</c:v>
                </c:pt>
                <c:pt idx="3">
                  <c:v>Kovas</c:v>
                </c:pt>
                <c:pt idx="4">
                  <c:v>Gegužė</c:v>
                </c:pt>
                <c:pt idx="5">
                  <c:v>2014 PUPP</c:v>
                </c:pt>
              </c:strCache>
            </c:strRef>
          </c:cat>
          <c:val>
            <c:numRef>
              <c:f>('2c'!$C$36;'2c'!$H$36;'2c'!$N$36;'2c'!$U$36;'2c'!$AF$36;'2c'!$AK$36)</c:f>
              <c:numCache>
                <c:formatCode>#,#00%</c:formatCode>
                <c:ptCount val="6"/>
                <c:pt idx="0">
                  <c:v>3.5714285714285712E-2</c:v>
                </c:pt>
                <c:pt idx="1">
                  <c:v>0.6071428571428571</c:v>
                </c:pt>
                <c:pt idx="2">
                  <c:v>0.5</c:v>
                </c:pt>
                <c:pt idx="3">
                  <c:v>0.38095238095238093</c:v>
                </c:pt>
                <c:pt idx="4">
                  <c:v>0.14285714285714285</c:v>
                </c:pt>
                <c:pt idx="5" formatCode="#,000%">
                  <c:v>3.5999999999999997E-2</c:v>
                </c:pt>
              </c:numCache>
            </c:numRef>
          </c:val>
          <c:extLst>
            <c:ext xmlns:c16="http://schemas.microsoft.com/office/drawing/2014/chart" uri="{C3380CC4-5D6E-409C-BE32-E72D297353CC}">
              <c16:uniqueId val="{00000000-5520-43FA-BB70-CB8ED89FDEB7}"/>
            </c:ext>
          </c:extLst>
        </c:ser>
        <c:ser>
          <c:idx val="1"/>
          <c:order val="1"/>
          <c:tx>
            <c:strRef>
              <c:f>'2c'!$B$37</c:f>
              <c:strCache>
                <c:ptCount val="1"/>
                <c:pt idx="0">
                  <c:v>Pat.</c:v>
                </c:pt>
              </c:strCache>
            </c:strRef>
          </c:tx>
          <c:invertIfNegative val="0"/>
          <c:cat>
            <c:strRef>
              <c:f>'2c'!$K$36:$K$41</c:f>
              <c:strCache>
                <c:ptCount val="6"/>
                <c:pt idx="0">
                  <c:v>2014 PUPP</c:v>
                </c:pt>
                <c:pt idx="1">
                  <c:v>Spalis</c:v>
                </c:pt>
                <c:pt idx="2">
                  <c:v>Gruodis</c:v>
                </c:pt>
                <c:pt idx="3">
                  <c:v>Kovas</c:v>
                </c:pt>
                <c:pt idx="4">
                  <c:v>Gegužė</c:v>
                </c:pt>
                <c:pt idx="5">
                  <c:v>2014 PUPP</c:v>
                </c:pt>
              </c:strCache>
            </c:strRef>
          </c:cat>
          <c:val>
            <c:numRef>
              <c:f>('2c'!$C$37;'2c'!$H$37;'2c'!$N$37;'2c'!$U$37;'2c'!$AF$37;'2c'!$AK$37)</c:f>
              <c:numCache>
                <c:formatCode>#,#00%</c:formatCode>
                <c:ptCount val="6"/>
                <c:pt idx="0">
                  <c:v>0.5</c:v>
                </c:pt>
                <c:pt idx="1">
                  <c:v>0.35714285714285715</c:v>
                </c:pt>
                <c:pt idx="2">
                  <c:v>0.5</c:v>
                </c:pt>
                <c:pt idx="3">
                  <c:v>0.76190476190476186</c:v>
                </c:pt>
                <c:pt idx="4">
                  <c:v>0.35714285714285715</c:v>
                </c:pt>
                <c:pt idx="5" formatCode="#,000%">
                  <c:v>0.5</c:v>
                </c:pt>
              </c:numCache>
            </c:numRef>
          </c:val>
          <c:extLst>
            <c:ext xmlns:c16="http://schemas.microsoft.com/office/drawing/2014/chart" uri="{C3380CC4-5D6E-409C-BE32-E72D297353CC}">
              <c16:uniqueId val="{00000001-5520-43FA-BB70-CB8ED89FDEB7}"/>
            </c:ext>
          </c:extLst>
        </c:ser>
        <c:ser>
          <c:idx val="2"/>
          <c:order val="2"/>
          <c:tx>
            <c:strRef>
              <c:f>'2c'!$B$38</c:f>
              <c:strCache>
                <c:ptCount val="1"/>
                <c:pt idx="0">
                  <c:v>Pagr.</c:v>
                </c:pt>
              </c:strCache>
            </c:strRef>
          </c:tx>
          <c:invertIfNegative val="0"/>
          <c:cat>
            <c:strRef>
              <c:f>'2c'!$K$36:$K$41</c:f>
              <c:strCache>
                <c:ptCount val="6"/>
                <c:pt idx="0">
                  <c:v>2014 PUPP</c:v>
                </c:pt>
                <c:pt idx="1">
                  <c:v>Spalis</c:v>
                </c:pt>
                <c:pt idx="2">
                  <c:v>Gruodis</c:v>
                </c:pt>
                <c:pt idx="3">
                  <c:v>Kovas</c:v>
                </c:pt>
                <c:pt idx="4">
                  <c:v>Gegužė</c:v>
                </c:pt>
                <c:pt idx="5">
                  <c:v>2014 PUPP</c:v>
                </c:pt>
              </c:strCache>
            </c:strRef>
          </c:cat>
          <c:val>
            <c:numRef>
              <c:f>('2c'!$C$38;'2c'!$H$38;'2c'!$N$38;'2c'!$U$38;'2c'!$AF$38;'2c'!$AK$38)</c:f>
              <c:numCache>
                <c:formatCode>#,#00%</c:formatCode>
                <c:ptCount val="6"/>
                <c:pt idx="0">
                  <c:v>0.4642857142857143</c:v>
                </c:pt>
                <c:pt idx="1">
                  <c:v>3.5714285714285712E-2</c:v>
                </c:pt>
                <c:pt idx="2">
                  <c:v>0</c:v>
                </c:pt>
                <c:pt idx="3">
                  <c:v>9.5238095238095233E-2</c:v>
                </c:pt>
                <c:pt idx="4">
                  <c:v>0.42857142857142855</c:v>
                </c:pt>
                <c:pt idx="5" formatCode="#,000%">
                  <c:v>0.36299999999999999</c:v>
                </c:pt>
              </c:numCache>
            </c:numRef>
          </c:val>
          <c:extLst>
            <c:ext xmlns:c16="http://schemas.microsoft.com/office/drawing/2014/chart" uri="{C3380CC4-5D6E-409C-BE32-E72D297353CC}">
              <c16:uniqueId val="{00000002-5520-43FA-BB70-CB8ED89FDEB7}"/>
            </c:ext>
          </c:extLst>
        </c:ser>
        <c:ser>
          <c:idx val="3"/>
          <c:order val="3"/>
          <c:tx>
            <c:strRef>
              <c:f>'2c'!$B$39</c:f>
              <c:strCache>
                <c:ptCount val="1"/>
                <c:pt idx="0">
                  <c:v>Aukšt.</c:v>
                </c:pt>
              </c:strCache>
            </c:strRef>
          </c:tx>
          <c:invertIfNegative val="0"/>
          <c:cat>
            <c:strRef>
              <c:f>'2c'!$K$36:$K$41</c:f>
              <c:strCache>
                <c:ptCount val="6"/>
                <c:pt idx="0">
                  <c:v>2014 PUPP</c:v>
                </c:pt>
                <c:pt idx="1">
                  <c:v>Spalis</c:v>
                </c:pt>
                <c:pt idx="2">
                  <c:v>Gruodis</c:v>
                </c:pt>
                <c:pt idx="3">
                  <c:v>Kovas</c:v>
                </c:pt>
                <c:pt idx="4">
                  <c:v>Gegužė</c:v>
                </c:pt>
                <c:pt idx="5">
                  <c:v>2014 PUPP</c:v>
                </c:pt>
              </c:strCache>
            </c:strRef>
          </c:cat>
          <c:val>
            <c:numRef>
              <c:f>('2c'!$C$39;'2c'!$H$39;'2c'!$N$39;'2c'!$U$39;'2c'!$AF$39;'2c'!$AK$39)</c:f>
              <c:numCache>
                <c:formatCode>#,#00%</c:formatCode>
                <c:ptCount val="6"/>
                <c:pt idx="0">
                  <c:v>0</c:v>
                </c:pt>
                <c:pt idx="1">
                  <c:v>0</c:v>
                </c:pt>
                <c:pt idx="2">
                  <c:v>0</c:v>
                </c:pt>
                <c:pt idx="3">
                  <c:v>9.5238095238095233E-2</c:v>
                </c:pt>
                <c:pt idx="4">
                  <c:v>7.1428571428571425E-2</c:v>
                </c:pt>
                <c:pt idx="5" formatCode="#,000%">
                  <c:v>0.14299999999999999</c:v>
                </c:pt>
              </c:numCache>
            </c:numRef>
          </c:val>
          <c:extLst>
            <c:ext xmlns:c16="http://schemas.microsoft.com/office/drawing/2014/chart" uri="{C3380CC4-5D6E-409C-BE32-E72D297353CC}">
              <c16:uniqueId val="{00000003-5520-43FA-BB70-CB8ED89FDEB7}"/>
            </c:ext>
          </c:extLst>
        </c:ser>
        <c:dLbls>
          <c:showLegendKey val="0"/>
          <c:showVal val="0"/>
          <c:showCatName val="0"/>
          <c:showSerName val="0"/>
          <c:showPercent val="0"/>
          <c:showBubbleSize val="0"/>
        </c:dLbls>
        <c:gapWidth val="150"/>
        <c:axId val="40161280"/>
        <c:axId val="40162816"/>
      </c:barChart>
      <c:catAx>
        <c:axId val="40161280"/>
        <c:scaling>
          <c:orientation val="minMax"/>
        </c:scaling>
        <c:delete val="0"/>
        <c:axPos val="b"/>
        <c:numFmt formatCode="General" sourceLinked="0"/>
        <c:majorTickMark val="out"/>
        <c:minorTickMark val="none"/>
        <c:tickLblPos val="nextTo"/>
        <c:crossAx val="40162816"/>
        <c:crosses val="autoZero"/>
        <c:auto val="1"/>
        <c:lblAlgn val="ctr"/>
        <c:lblOffset val="100"/>
        <c:noMultiLvlLbl val="0"/>
      </c:catAx>
      <c:valAx>
        <c:axId val="40162816"/>
        <c:scaling>
          <c:orientation val="minMax"/>
        </c:scaling>
        <c:delete val="0"/>
        <c:axPos val="l"/>
        <c:majorGridlines/>
        <c:numFmt formatCode="#,#00%" sourceLinked="1"/>
        <c:majorTickMark val="out"/>
        <c:minorTickMark val="none"/>
        <c:tickLblPos val="nextTo"/>
        <c:crossAx val="40161280"/>
        <c:crosses val="autoZero"/>
        <c:crossBetween val="between"/>
      </c:valAx>
    </c:plotArea>
    <c:legend>
      <c:legendPos val="b"/>
      <c:layout/>
      <c:overlay val="0"/>
    </c:legend>
    <c:plotVisOnly val="1"/>
    <c:dispBlanksAs val="gap"/>
    <c:showDLblsOverMax val="0"/>
  </c:chart>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Antraštės vietos rezervavimo ženklas 1"/>
          <p:cNvSpPr>
            <a:spLocks noGrp="1"/>
          </p:cNvSpPr>
          <p:nvPr>
            <p:ph type="hdr" sz="quarter"/>
          </p:nvPr>
        </p:nvSpPr>
        <p:spPr>
          <a:xfrm>
            <a:off x="0" y="2"/>
            <a:ext cx="4310486" cy="344091"/>
          </a:xfrm>
          <a:prstGeom prst="rect">
            <a:avLst/>
          </a:prstGeom>
        </p:spPr>
        <p:txBody>
          <a:bodyPr vert="horz" lIns="91440" tIns="45720" rIns="91440" bIns="45720" rtlCol="0"/>
          <a:lstStyle>
            <a:lvl1pPr algn="l">
              <a:defRPr sz="1200"/>
            </a:lvl1pPr>
          </a:lstStyle>
          <a:p>
            <a:endParaRPr lang="lt-LT"/>
          </a:p>
        </p:txBody>
      </p:sp>
      <p:sp>
        <p:nvSpPr>
          <p:cNvPr id="3" name="Datos vietos rezervavimo ženklas 2"/>
          <p:cNvSpPr>
            <a:spLocks noGrp="1"/>
          </p:cNvSpPr>
          <p:nvPr>
            <p:ph type="dt" sz="quarter" idx="1"/>
          </p:nvPr>
        </p:nvSpPr>
        <p:spPr>
          <a:xfrm>
            <a:off x="5634487" y="2"/>
            <a:ext cx="4310486" cy="344091"/>
          </a:xfrm>
          <a:prstGeom prst="rect">
            <a:avLst/>
          </a:prstGeom>
        </p:spPr>
        <p:txBody>
          <a:bodyPr vert="horz" lIns="91440" tIns="45720" rIns="91440" bIns="45720" rtlCol="0"/>
          <a:lstStyle>
            <a:lvl1pPr algn="r">
              <a:defRPr sz="1200"/>
            </a:lvl1pPr>
          </a:lstStyle>
          <a:p>
            <a:fld id="{3E559852-8DB5-4536-AE30-287C141BCB8B}" type="datetimeFigureOut">
              <a:rPr lang="lt-LT" smtClean="0"/>
              <a:t>2019-07-09</a:t>
            </a:fld>
            <a:endParaRPr lang="lt-LT"/>
          </a:p>
        </p:txBody>
      </p:sp>
      <p:sp>
        <p:nvSpPr>
          <p:cNvPr id="4" name="Poraštės vietos rezervavimo ženklas 3"/>
          <p:cNvSpPr>
            <a:spLocks noGrp="1"/>
          </p:cNvSpPr>
          <p:nvPr>
            <p:ph type="ftr" sz="quarter" idx="2"/>
          </p:nvPr>
        </p:nvSpPr>
        <p:spPr>
          <a:xfrm>
            <a:off x="0" y="6513910"/>
            <a:ext cx="4310486" cy="344090"/>
          </a:xfrm>
          <a:prstGeom prst="rect">
            <a:avLst/>
          </a:prstGeom>
        </p:spPr>
        <p:txBody>
          <a:bodyPr vert="horz" lIns="91440" tIns="45720" rIns="91440" bIns="45720" rtlCol="0" anchor="b"/>
          <a:lstStyle>
            <a:lvl1pPr algn="l">
              <a:defRPr sz="1200"/>
            </a:lvl1pPr>
          </a:lstStyle>
          <a:p>
            <a:endParaRPr lang="lt-LT"/>
          </a:p>
        </p:txBody>
      </p:sp>
      <p:sp>
        <p:nvSpPr>
          <p:cNvPr id="5" name="Skaidrės numerio vietos rezervavimo ženklas 4"/>
          <p:cNvSpPr>
            <a:spLocks noGrp="1"/>
          </p:cNvSpPr>
          <p:nvPr>
            <p:ph type="sldNum" sz="quarter" idx="3"/>
          </p:nvPr>
        </p:nvSpPr>
        <p:spPr>
          <a:xfrm>
            <a:off x="5634487" y="6513910"/>
            <a:ext cx="4310486" cy="344090"/>
          </a:xfrm>
          <a:prstGeom prst="rect">
            <a:avLst/>
          </a:prstGeom>
        </p:spPr>
        <p:txBody>
          <a:bodyPr vert="horz" lIns="91440" tIns="45720" rIns="91440" bIns="45720" rtlCol="0" anchor="b"/>
          <a:lstStyle>
            <a:lvl1pPr algn="r">
              <a:defRPr sz="1200"/>
            </a:lvl1pPr>
          </a:lstStyle>
          <a:p>
            <a:fld id="{7D734868-D699-4696-96C0-A2F027800EC9}" type="slidenum">
              <a:rPr lang="lt-LT" smtClean="0"/>
              <a:t>‹#›</a:t>
            </a:fld>
            <a:endParaRPr lang="lt-LT"/>
          </a:p>
        </p:txBody>
      </p:sp>
    </p:spTree>
    <p:extLst>
      <p:ext uri="{BB962C8B-B14F-4D97-AF65-F5344CB8AC3E}">
        <p14:creationId xmlns:p14="http://schemas.microsoft.com/office/powerpoint/2010/main" val="231808066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Pavadinimo skaidrė">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lt-LT" smtClean="0"/>
              <a:t>Spustelėję redag. ruoš. pavad. stilių</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lt-LT" smtClean="0"/>
              <a:t>Spustelėkite norėdami redaguoti šablono paantraštės stilių</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smtClean="0"/>
              <a:pPr/>
              <a:t>7/9/2019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40125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Spustelėję redag. ruoš. pavad. stilių</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7/9/2019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60242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us pavadinimas ir tekstas">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lt-LT" smtClean="0"/>
              <a:t>Spustelėję redag. ruoš. pavad. stilių</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smtClean="0"/>
              <a:pPr/>
              <a:t>7/9/2019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863931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lt-LT" smtClean="0"/>
              <a:t>Spustelėję redag. ruoš. pavad. stilių</a:t>
            </a:r>
            <a:endParaRPr lang="en-US" dirty="0"/>
          </a:p>
        </p:txBody>
      </p:sp>
      <p:sp>
        <p:nvSpPr>
          <p:cNvPr id="3" name="Content Placeholder 2"/>
          <p:cNvSpPr>
            <a:spLocks noGrp="1"/>
          </p:cNvSpPr>
          <p:nvPr>
            <p:ph idx="1"/>
          </p:nvPr>
        </p:nvSpPr>
        <p:spPr/>
        <p:txBody>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smtClean="0"/>
              <a:pPr/>
              <a:t>7/9/2019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355686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kcijos antraštė">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lt-LT" smtClean="0"/>
              <a:t>Spustelėję redag. ruoš. pavad. stilių</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Redaguoti šablono teksto stilius</a:t>
            </a:r>
          </a:p>
        </p:txBody>
      </p:sp>
      <p:sp>
        <p:nvSpPr>
          <p:cNvPr id="4" name="Date Placeholder 3"/>
          <p:cNvSpPr>
            <a:spLocks noGrp="1"/>
          </p:cNvSpPr>
          <p:nvPr>
            <p:ph type="dt" sz="half" idx="10"/>
          </p:nvPr>
        </p:nvSpPr>
        <p:spPr/>
        <p:txBody>
          <a:bodyPr/>
          <a:lstStyle/>
          <a:p>
            <a:fld id="{8DFA1846-DA80-1C48-A609-854EA85C59AD}" type="datetimeFigureOut">
              <a:rPr lang="en-US" smtClean="0"/>
              <a:pPr/>
              <a:t>7/9/2019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06542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lt-LT" smtClean="0"/>
              <a:t>Spustelėję redag. ruoš. pavad. stilių</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smtClean="0"/>
              <a:pPr/>
              <a:t>7/9/2019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802669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lt-LT" smtClean="0"/>
              <a:t>Spustelėję redag. ruoš. pavad. stilių</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Redaguoti šablono teksto stilius</a:t>
            </a:r>
          </a:p>
        </p:txBody>
      </p:sp>
      <p:sp>
        <p:nvSpPr>
          <p:cNvPr id="4" name="Content Placeholder 3"/>
          <p:cNvSpPr>
            <a:spLocks noGrp="1"/>
          </p:cNvSpPr>
          <p:nvPr>
            <p:ph sz="half" idx="2"/>
          </p:nvPr>
        </p:nvSpPr>
        <p:spPr>
          <a:xfrm>
            <a:off x="1097280" y="2582334"/>
            <a:ext cx="4937760" cy="3378200"/>
          </a:xfrm>
        </p:spPr>
        <p:txBody>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Redaguoti šablono teksto stilius</a:t>
            </a:r>
          </a:p>
        </p:txBody>
      </p:sp>
      <p:sp>
        <p:nvSpPr>
          <p:cNvPr id="6" name="Content Placeholder 5"/>
          <p:cNvSpPr>
            <a:spLocks noGrp="1"/>
          </p:cNvSpPr>
          <p:nvPr>
            <p:ph sz="quarter" idx="4"/>
          </p:nvPr>
        </p:nvSpPr>
        <p:spPr>
          <a:xfrm>
            <a:off x="6217920" y="2582334"/>
            <a:ext cx="4937760" cy="3378200"/>
          </a:xfrm>
        </p:spPr>
        <p:txBody>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smtClean="0"/>
              <a:pPr/>
              <a:t>7/9/2019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839466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Spustelėję redag. ruoš. pavad. stilių</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smtClean="0"/>
              <a:pPr/>
              <a:t>7/9/2019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281987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Tuščia">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818C68F-D26B-8F47-958C-23B49CF8A634}" type="datetimeFigureOut">
              <a:rPr lang="en-US" smtClean="0"/>
              <a:pPr/>
              <a:t>7/9/2019</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867808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Turinys ir antraštė">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lt-LT" smtClean="0"/>
              <a:t>Spustelėję redag. ruoš. pavad. stilių</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Redaguoti šablono teksto stilius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D0DF5E60-9974-AC48-9591-99C2BB44B7CF}" type="datetimeFigureOut">
              <a:rPr lang="en-US" smtClean="0"/>
              <a:pPr/>
              <a:t>7/9/2019</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01545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aveikslėlis ir antraštė">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lt-LT" smtClean="0"/>
              <a:t>Spustelėję redag. ruoš. pavad. stilių</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lt-LT" smtClean="0"/>
              <a:t>Spustelėkite piktogr. norėdami įtraukti pav.</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Redaguoti šablono teksto stilius</a:t>
            </a:r>
          </a:p>
        </p:txBody>
      </p:sp>
      <p:sp>
        <p:nvSpPr>
          <p:cNvPr id="5" name="Date Placeholder 4"/>
          <p:cNvSpPr>
            <a:spLocks noGrp="1"/>
          </p:cNvSpPr>
          <p:nvPr>
            <p:ph type="dt" sz="half" idx="10"/>
          </p:nvPr>
        </p:nvSpPr>
        <p:spPr/>
        <p:txBody>
          <a:bodyPr/>
          <a:lstStyle/>
          <a:p>
            <a:fld id="{09B482E8-6E0E-1B4F-B1FD-C69DB9E858D9}" type="datetimeFigureOut">
              <a:rPr lang="en-US" smtClean="0"/>
              <a:pPr/>
              <a:t>7/9/2019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97913915"/>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lt-LT" smtClean="0"/>
              <a:t>Spustelėję redag. ruoš. pavad. stilių</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09B482E8-6E0E-1B4F-B1FD-C69DB9E858D9}" type="datetimeFigureOut">
              <a:rPr lang="en-US" smtClean="0"/>
              <a:pPr/>
              <a:t>7/9/2019</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57F1E4F-1CFF-5643-939E-217C01CDF565}"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01443110"/>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tmp"/><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6.xml"/><Relationship Id="rId4" Type="http://schemas.openxmlformats.org/officeDocument/2006/relationships/chart" Target="../charts/char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tmp"/><Relationship Id="rId2" Type="http://schemas.openxmlformats.org/officeDocument/2006/relationships/image" Target="../media/image3.tmp"/><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tmp"/><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ctrTitle"/>
          </p:nvPr>
        </p:nvSpPr>
        <p:spPr>
          <a:xfrm>
            <a:off x="1097279" y="758952"/>
            <a:ext cx="10695327" cy="3566160"/>
          </a:xfrm>
        </p:spPr>
        <p:txBody>
          <a:bodyPr>
            <a:normAutofit fontScale="90000"/>
          </a:bodyPr>
          <a:lstStyle/>
          <a:p>
            <a:r>
              <a:rPr lang="lt-LT" b="1" dirty="0"/>
              <a:t>UTENOS „SAULĖS“ GIMNAZIJOS </a:t>
            </a:r>
            <a:br>
              <a:rPr lang="lt-LT" b="1" dirty="0"/>
            </a:br>
            <a:r>
              <a:rPr lang="lt-LT" b="1" dirty="0"/>
              <a:t>vidaus įsivertinimo </a:t>
            </a:r>
            <a:r>
              <a:rPr lang="lt-LT" b="1" dirty="0" smtClean="0"/>
              <a:t>ataskaita</a:t>
            </a:r>
            <a:endParaRPr lang="lt-LT" dirty="0"/>
          </a:p>
        </p:txBody>
      </p:sp>
      <p:sp>
        <p:nvSpPr>
          <p:cNvPr id="3" name="Antrinis pavadinimas 2"/>
          <p:cNvSpPr>
            <a:spLocks noGrp="1"/>
          </p:cNvSpPr>
          <p:nvPr>
            <p:ph type="subTitle" idx="1"/>
          </p:nvPr>
        </p:nvSpPr>
        <p:spPr/>
        <p:txBody>
          <a:bodyPr/>
          <a:lstStyle/>
          <a:p>
            <a:r>
              <a:rPr lang="lt-LT" b="1" dirty="0"/>
              <a:t>2018-2019 m. m. </a:t>
            </a:r>
            <a:endParaRPr lang="lt-LT" dirty="0"/>
          </a:p>
        </p:txBody>
      </p:sp>
    </p:spTree>
    <p:extLst>
      <p:ext uri="{BB962C8B-B14F-4D97-AF65-F5344CB8AC3E}">
        <p14:creationId xmlns:p14="http://schemas.microsoft.com/office/powerpoint/2010/main" val="42284488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dirty="0"/>
              <a:t>Ar pamokos su planšetėmis yra naudingos?</a:t>
            </a:r>
          </a:p>
        </p:txBody>
      </p:sp>
      <p:pic>
        <p:nvPicPr>
          <p:cNvPr id="4" name="Turinio vietos rezervavimo ženklas 3" descr="Ekrano nukirtimas"/>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88457" y="1870841"/>
            <a:ext cx="8562553" cy="3668181"/>
          </a:xfrm>
        </p:spPr>
      </p:pic>
    </p:spTree>
    <p:extLst>
      <p:ext uri="{BB962C8B-B14F-4D97-AF65-F5344CB8AC3E}">
        <p14:creationId xmlns:p14="http://schemas.microsoft.com/office/powerpoint/2010/main" val="42793091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noAutofit/>
          </a:bodyPr>
          <a:lstStyle/>
          <a:p>
            <a:r>
              <a:rPr lang="lt-LT" sz="3600" dirty="0"/>
              <a:t>Jei gali, įvardink pamokas, kuriose tau įdomu dirbti, pamokų veiklos padeda nesunkiai įsiminti mokomąją medžiagą (nebūtinai pamokos su planšetėmis).</a:t>
            </a:r>
          </a:p>
        </p:txBody>
      </p:sp>
      <p:sp>
        <p:nvSpPr>
          <p:cNvPr id="7" name="Turinio vietos rezervavimo ženklas 6"/>
          <p:cNvSpPr>
            <a:spLocks noGrp="1"/>
          </p:cNvSpPr>
          <p:nvPr>
            <p:ph idx="1"/>
          </p:nvPr>
        </p:nvSpPr>
        <p:spPr/>
        <p:txBody>
          <a:bodyPr/>
          <a:lstStyle/>
          <a:p>
            <a:endParaRPr lang="lt-LT"/>
          </a:p>
        </p:txBody>
      </p:sp>
      <p:graphicFrame>
        <p:nvGraphicFramePr>
          <p:cNvPr id="9" name="Diagrama 8"/>
          <p:cNvGraphicFramePr>
            <a:graphicFrameLocks/>
          </p:cNvGraphicFramePr>
          <p:nvPr>
            <p:extLst>
              <p:ext uri="{D42A27DB-BD31-4B8C-83A1-F6EECF244321}">
                <p14:modId xmlns:p14="http://schemas.microsoft.com/office/powerpoint/2010/main" val="3000217758"/>
              </p:ext>
            </p:extLst>
          </p:nvPr>
        </p:nvGraphicFramePr>
        <p:xfrm>
          <a:off x="1097280" y="2083347"/>
          <a:ext cx="10058400" cy="405764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634750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dirty="0"/>
              <a:t>Kuriose pamokose norėtum aktyvesnių mokymo metodų?</a:t>
            </a:r>
          </a:p>
        </p:txBody>
      </p:sp>
      <p:sp>
        <p:nvSpPr>
          <p:cNvPr id="3" name="Turinio vietos rezervavimo ženklas 2"/>
          <p:cNvSpPr>
            <a:spLocks noGrp="1"/>
          </p:cNvSpPr>
          <p:nvPr>
            <p:ph idx="1"/>
          </p:nvPr>
        </p:nvSpPr>
        <p:spPr/>
        <p:txBody>
          <a:bodyPr/>
          <a:lstStyle/>
          <a:p>
            <a:endParaRPr lang="lt-LT"/>
          </a:p>
        </p:txBody>
      </p:sp>
      <p:graphicFrame>
        <p:nvGraphicFramePr>
          <p:cNvPr id="4" name="Diagrama 3"/>
          <p:cNvGraphicFramePr>
            <a:graphicFrameLocks/>
          </p:cNvGraphicFramePr>
          <p:nvPr>
            <p:extLst>
              <p:ext uri="{D42A27DB-BD31-4B8C-83A1-F6EECF244321}">
                <p14:modId xmlns:p14="http://schemas.microsoft.com/office/powerpoint/2010/main" val="3641633529"/>
              </p:ext>
            </p:extLst>
          </p:nvPr>
        </p:nvGraphicFramePr>
        <p:xfrm>
          <a:off x="1097280" y="1845735"/>
          <a:ext cx="10058400" cy="402336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360412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dirty="0" smtClean="0"/>
              <a:t>Pamokų vertinimo palyginimas</a:t>
            </a:r>
            <a:endParaRPr lang="lt-LT" dirty="0"/>
          </a:p>
        </p:txBody>
      </p:sp>
      <p:sp>
        <p:nvSpPr>
          <p:cNvPr id="3" name="Turinio vietos rezervavimo ženklas 2"/>
          <p:cNvSpPr>
            <a:spLocks noGrp="1"/>
          </p:cNvSpPr>
          <p:nvPr>
            <p:ph idx="1"/>
          </p:nvPr>
        </p:nvSpPr>
        <p:spPr/>
        <p:txBody>
          <a:bodyPr/>
          <a:lstStyle/>
          <a:p>
            <a:endParaRPr lang="lt-LT"/>
          </a:p>
        </p:txBody>
      </p:sp>
      <p:graphicFrame>
        <p:nvGraphicFramePr>
          <p:cNvPr id="4" name="Diagrama 3"/>
          <p:cNvGraphicFramePr>
            <a:graphicFrameLocks/>
          </p:cNvGraphicFramePr>
          <p:nvPr>
            <p:extLst>
              <p:ext uri="{D42A27DB-BD31-4B8C-83A1-F6EECF244321}">
                <p14:modId xmlns:p14="http://schemas.microsoft.com/office/powerpoint/2010/main" val="1880099057"/>
              </p:ext>
            </p:extLst>
          </p:nvPr>
        </p:nvGraphicFramePr>
        <p:xfrm>
          <a:off x="442830" y="2208650"/>
          <a:ext cx="11558588" cy="35337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892057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noAutofit/>
          </a:bodyPr>
          <a:lstStyle/>
          <a:p>
            <a:r>
              <a:rPr lang="lt-LT" sz="3600" dirty="0"/>
              <a:t>Kaip dažnai pamokose mokytojai prašo jums patiems įsivertinti, kaip pavyko suprasti, išmokti pamokos medžiagą?</a:t>
            </a:r>
          </a:p>
        </p:txBody>
      </p:sp>
      <p:pic>
        <p:nvPicPr>
          <p:cNvPr id="4" name="Turinio vietos rezervavimo ženklas 3" descr="Ekrano nukirtimas"/>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34208" y="1918392"/>
            <a:ext cx="8221540" cy="3630158"/>
          </a:xfrm>
        </p:spPr>
      </p:pic>
    </p:spTree>
    <p:extLst>
      <p:ext uri="{BB962C8B-B14F-4D97-AF65-F5344CB8AC3E}">
        <p14:creationId xmlns:p14="http://schemas.microsoft.com/office/powerpoint/2010/main" val="32481036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noAutofit/>
          </a:bodyPr>
          <a:lstStyle/>
          <a:p>
            <a:r>
              <a:rPr lang="lt-LT" sz="4000" dirty="0"/>
              <a:t>Ar yra pamokų, kuriose tu nedrįsti prašyti mokytojo pagalbos, klausti? </a:t>
            </a:r>
            <a:r>
              <a:rPr lang="lt-LT" sz="4000" dirty="0" smtClean="0"/>
              <a:t/>
            </a:r>
            <a:br>
              <a:rPr lang="lt-LT" sz="4000" dirty="0" smtClean="0"/>
            </a:br>
            <a:r>
              <a:rPr lang="lt-LT" sz="4000" dirty="0" smtClean="0"/>
              <a:t>Jei </a:t>
            </a:r>
            <a:r>
              <a:rPr lang="lt-LT" sz="4000" dirty="0"/>
              <a:t>yra, parašyk, kokios tai </a:t>
            </a:r>
            <a:r>
              <a:rPr lang="lt-LT" sz="4000" dirty="0" smtClean="0"/>
              <a:t>pamokos</a:t>
            </a:r>
            <a:endParaRPr lang="lt-LT" sz="4000" dirty="0"/>
          </a:p>
        </p:txBody>
      </p:sp>
      <p:sp>
        <p:nvSpPr>
          <p:cNvPr id="3" name="Turinio vietos rezervavimo ženklas 2"/>
          <p:cNvSpPr>
            <a:spLocks noGrp="1"/>
          </p:cNvSpPr>
          <p:nvPr>
            <p:ph idx="1"/>
          </p:nvPr>
        </p:nvSpPr>
        <p:spPr/>
        <p:txBody>
          <a:bodyPr/>
          <a:lstStyle/>
          <a:p>
            <a:endParaRPr lang="lt-LT"/>
          </a:p>
        </p:txBody>
      </p:sp>
      <p:graphicFrame>
        <p:nvGraphicFramePr>
          <p:cNvPr id="4" name="Diagrama 3"/>
          <p:cNvGraphicFramePr>
            <a:graphicFrameLocks/>
          </p:cNvGraphicFramePr>
          <p:nvPr>
            <p:extLst>
              <p:ext uri="{D42A27DB-BD31-4B8C-83A1-F6EECF244321}">
                <p14:modId xmlns:p14="http://schemas.microsoft.com/office/powerpoint/2010/main" val="642778097"/>
              </p:ext>
            </p:extLst>
          </p:nvPr>
        </p:nvGraphicFramePr>
        <p:xfrm>
          <a:off x="1097280" y="1845734"/>
          <a:ext cx="10058400" cy="402336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368103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dirty="0"/>
              <a:t>Ką dar mokykla (mokytojai) turėtų padaryti, kad tau mokytis būtų lengviau?</a:t>
            </a:r>
          </a:p>
        </p:txBody>
      </p:sp>
      <p:sp>
        <p:nvSpPr>
          <p:cNvPr id="4" name="Turinio vietos rezervavimo ženklas 3"/>
          <p:cNvSpPr>
            <a:spLocks noGrp="1"/>
          </p:cNvSpPr>
          <p:nvPr>
            <p:ph sz="half" idx="1"/>
          </p:nvPr>
        </p:nvSpPr>
        <p:spPr/>
        <p:txBody>
          <a:bodyPr>
            <a:normAutofit fontScale="92500" lnSpcReduction="10000"/>
          </a:bodyPr>
          <a:lstStyle/>
          <a:p>
            <a:r>
              <a:rPr lang="lt-LT" u="sng" dirty="0" smtClean="0"/>
              <a:t>Kad mokiniams būtų medžiaga įdomiai pateikta.</a:t>
            </a:r>
          </a:p>
          <a:p>
            <a:r>
              <a:rPr lang="lt-LT" dirty="0" smtClean="0"/>
              <a:t>Mokytojai, turėtų būti šiltesni</a:t>
            </a:r>
          </a:p>
          <a:p>
            <a:r>
              <a:rPr lang="lt-LT" dirty="0" smtClean="0"/>
              <a:t>Būtų supratingi, jaustų ribas</a:t>
            </a:r>
          </a:p>
          <a:p>
            <a:r>
              <a:rPr lang="lt-LT" dirty="0" smtClean="0"/>
              <a:t>Kartas nuo karto duoti užduotis temai, be įvertinamojo pažymio tiesiog supratimui </a:t>
            </a:r>
          </a:p>
          <a:p>
            <a:r>
              <a:rPr lang="lt-LT" dirty="0" smtClean="0"/>
              <a:t>Susikoncentruoti į pamoką, nekalbėti apie visuomeninius dalykus (pvz. Matematikos pamokoje vyksta kažkokios diskusijos, neįmanoma suprasti, kas vyksta, kyla įtampa ir galvos skausmas), taikyti įvairesnius mokymo metodus, kad ir planšetės ar darbas grupėse ir panašiai.</a:t>
            </a:r>
            <a:endParaRPr lang="lt-LT" dirty="0"/>
          </a:p>
        </p:txBody>
      </p:sp>
      <p:sp>
        <p:nvSpPr>
          <p:cNvPr id="5" name="Turinio vietos rezervavimo ženklas 4"/>
          <p:cNvSpPr>
            <a:spLocks noGrp="1"/>
          </p:cNvSpPr>
          <p:nvPr>
            <p:ph sz="half" idx="2"/>
          </p:nvPr>
        </p:nvSpPr>
        <p:spPr/>
        <p:txBody>
          <a:bodyPr>
            <a:normAutofit fontScale="92500" lnSpcReduction="10000"/>
          </a:bodyPr>
          <a:lstStyle/>
          <a:p>
            <a:r>
              <a:rPr lang="fi-FI" u="sng" dirty="0" smtClean="0"/>
              <a:t>Dirbti ne vien su visa klase</a:t>
            </a:r>
            <a:endParaRPr lang="lt-LT" u="sng" dirty="0" smtClean="0"/>
          </a:p>
          <a:p>
            <a:r>
              <a:rPr lang="fi-FI" dirty="0" smtClean="0"/>
              <a:t>Labiau išaiškinti temas, tai labiausia padėt</a:t>
            </a:r>
            <a:r>
              <a:rPr lang="lt-LT" dirty="0" smtClean="0"/>
              <a:t>ų</a:t>
            </a:r>
            <a:r>
              <a:rPr lang="fi-FI" dirty="0" smtClean="0"/>
              <a:t> man matematikoje.</a:t>
            </a:r>
            <a:endParaRPr lang="lt-LT" dirty="0" smtClean="0"/>
          </a:p>
          <a:p>
            <a:r>
              <a:rPr lang="lt-LT" dirty="0" smtClean="0"/>
              <a:t>Rodytų internetines medžiagas, kurias būtų nesunku įsiminti.</a:t>
            </a:r>
          </a:p>
          <a:p>
            <a:r>
              <a:rPr lang="lt-LT" u="sng" dirty="0" smtClean="0"/>
              <a:t>Dažniau dirbti grupėmis</a:t>
            </a:r>
          </a:p>
          <a:p>
            <a:r>
              <a:rPr lang="lt-LT" dirty="0" smtClean="0"/>
              <a:t>Manau mažiau visai pašalinių arba dalinių pažymių, nes dažniausiai būna nelabai geri pažymiai. Todėl, kad tam būna skirta 5min. Arba neperspėta.</a:t>
            </a:r>
          </a:p>
          <a:p>
            <a:r>
              <a:rPr lang="lt-LT" dirty="0" smtClean="0"/>
              <a:t>Mažiau namų darbų ir būti su šypsena</a:t>
            </a:r>
          </a:p>
          <a:p>
            <a:r>
              <a:rPr lang="fi-FI" dirty="0" smtClean="0"/>
              <a:t>Ner</a:t>
            </a:r>
            <a:r>
              <a:rPr lang="lt-LT" dirty="0" smtClean="0"/>
              <a:t>ė</a:t>
            </a:r>
            <a:r>
              <a:rPr lang="fi-FI" dirty="0" smtClean="0"/>
              <a:t>kti ir kitus sudrausminti kai jie kalba</a:t>
            </a:r>
            <a:endParaRPr lang="lt-LT" dirty="0"/>
          </a:p>
        </p:txBody>
      </p:sp>
    </p:spTree>
    <p:extLst>
      <p:ext uri="{BB962C8B-B14F-4D97-AF65-F5344CB8AC3E}">
        <p14:creationId xmlns:p14="http://schemas.microsoft.com/office/powerpoint/2010/main" val="6496837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normAutofit fontScale="90000"/>
          </a:bodyPr>
          <a:lstStyle/>
          <a:p>
            <a:r>
              <a:rPr lang="lt-LT" dirty="0"/>
              <a:t>Ką dar mokykla (mokytojai) turėtų padaryti, kad tau mokytis būtų lengviau</a:t>
            </a:r>
            <a:r>
              <a:rPr lang="lt-LT" dirty="0" smtClean="0"/>
              <a:t>? (2)</a:t>
            </a:r>
            <a:endParaRPr lang="lt-LT" dirty="0"/>
          </a:p>
        </p:txBody>
      </p:sp>
      <p:sp>
        <p:nvSpPr>
          <p:cNvPr id="3" name="Turinio vietos rezervavimo ženklas 2"/>
          <p:cNvSpPr>
            <a:spLocks noGrp="1"/>
          </p:cNvSpPr>
          <p:nvPr>
            <p:ph sz="half" idx="1"/>
          </p:nvPr>
        </p:nvSpPr>
        <p:spPr/>
        <p:txBody>
          <a:bodyPr/>
          <a:lstStyle/>
          <a:p>
            <a:r>
              <a:rPr lang="lt-LT" dirty="0" smtClean="0"/>
              <a:t>Mažiau </a:t>
            </a:r>
            <a:r>
              <a:rPr lang="lt-LT" dirty="0" err="1" smtClean="0"/>
              <a:t>raganėti</a:t>
            </a:r>
            <a:r>
              <a:rPr lang="lt-LT" dirty="0" smtClean="0"/>
              <a:t>, labai jau išsišoka. Galvoja kad jie mokytojai jau čia labai išsišokę, o mes mokiniai ne jų lygyje. Kad ir kas kad jie yra suaugę? Visi yra lygus, tad tegul nusileidžia iki visų lygio.</a:t>
            </a:r>
          </a:p>
          <a:p>
            <a:r>
              <a:rPr lang="pt-BR" dirty="0" smtClean="0"/>
              <a:t>Prisitaik</a:t>
            </a:r>
            <a:r>
              <a:rPr lang="lt-LT" dirty="0" smtClean="0"/>
              <a:t>y</a:t>
            </a:r>
            <a:r>
              <a:rPr lang="pt-BR" dirty="0" smtClean="0"/>
              <a:t>t prie vis</a:t>
            </a:r>
            <a:r>
              <a:rPr lang="lt-LT" dirty="0" smtClean="0"/>
              <a:t>ų</a:t>
            </a:r>
            <a:r>
              <a:rPr lang="pt-BR" dirty="0" smtClean="0"/>
              <a:t> mokiniu tem</a:t>
            </a:r>
            <a:r>
              <a:rPr lang="lt-LT" dirty="0" smtClean="0"/>
              <a:t>p</a:t>
            </a:r>
            <a:r>
              <a:rPr lang="pt-BR" dirty="0" smtClean="0"/>
              <a:t>o ra</a:t>
            </a:r>
            <a:r>
              <a:rPr lang="lt-LT" dirty="0" err="1" smtClean="0"/>
              <a:t>šy</a:t>
            </a:r>
            <a:r>
              <a:rPr lang="pt-BR" dirty="0" smtClean="0"/>
              <a:t>mo ar skait</a:t>
            </a:r>
            <a:r>
              <a:rPr lang="lt-LT" dirty="0" smtClean="0"/>
              <a:t>y</a:t>
            </a:r>
            <a:r>
              <a:rPr lang="pt-BR" dirty="0" smtClean="0"/>
              <a:t>mo</a:t>
            </a:r>
            <a:endParaRPr lang="lt-LT" dirty="0" smtClean="0"/>
          </a:p>
          <a:p>
            <a:r>
              <a:rPr lang="lt-LT" dirty="0" smtClean="0"/>
              <a:t>Skirti dėmesį temai, apgalvoti visus temos aspektus.</a:t>
            </a:r>
          </a:p>
          <a:p>
            <a:r>
              <a:rPr lang="lt-LT" dirty="0" smtClean="0"/>
              <a:t>Mažinti darbo krūvį</a:t>
            </a:r>
          </a:p>
          <a:p>
            <a:r>
              <a:rPr lang="lt-LT" u="sng" dirty="0" smtClean="0"/>
              <a:t>Sumažinti triukšmą klasėje.</a:t>
            </a:r>
            <a:endParaRPr lang="lt-LT" u="sng" dirty="0"/>
          </a:p>
        </p:txBody>
      </p:sp>
      <p:sp>
        <p:nvSpPr>
          <p:cNvPr id="4" name="Turinio vietos rezervavimo ženklas 3"/>
          <p:cNvSpPr>
            <a:spLocks noGrp="1"/>
          </p:cNvSpPr>
          <p:nvPr>
            <p:ph sz="half" idx="2"/>
          </p:nvPr>
        </p:nvSpPr>
        <p:spPr/>
        <p:txBody>
          <a:bodyPr/>
          <a:lstStyle/>
          <a:p>
            <a:r>
              <a:rPr lang="lt-LT" dirty="0" smtClean="0"/>
              <a:t>Individualiai kreipti dėmesį</a:t>
            </a:r>
          </a:p>
          <a:p>
            <a:r>
              <a:rPr lang="lt-LT" dirty="0" smtClean="0"/>
              <a:t>Ne nuo mokytoju priklauso vaiko mokymosi rezultatai jeigu vaikas gabus jis susipras ir mokinsis taip kaip jam atrodo geriausia. Mokytojai tik pagalbininkai ir naujovių mokantys žmonės. </a:t>
            </a:r>
          </a:p>
          <a:p>
            <a:r>
              <a:rPr lang="pl-PL" u="sng" dirty="0" err="1" smtClean="0"/>
              <a:t>Nieko</a:t>
            </a:r>
            <a:r>
              <a:rPr lang="pl-PL" u="sng" dirty="0" smtClean="0"/>
              <a:t>, </a:t>
            </a:r>
            <a:r>
              <a:rPr lang="pl-PL" u="sng" dirty="0" err="1" smtClean="0"/>
              <a:t>palikti</a:t>
            </a:r>
            <a:r>
              <a:rPr lang="pl-PL" u="sng" dirty="0" smtClean="0"/>
              <a:t> </a:t>
            </a:r>
            <a:r>
              <a:rPr lang="pl-PL" u="sng" dirty="0" err="1" smtClean="0"/>
              <a:t>viską</a:t>
            </a:r>
            <a:r>
              <a:rPr lang="pl-PL" u="sng" dirty="0" smtClean="0"/>
              <a:t> </a:t>
            </a:r>
            <a:r>
              <a:rPr lang="pl-PL" u="sng" dirty="0" err="1" smtClean="0"/>
              <a:t>kaip</a:t>
            </a:r>
            <a:r>
              <a:rPr lang="pl-PL" u="sng" dirty="0" smtClean="0"/>
              <a:t> </a:t>
            </a:r>
            <a:r>
              <a:rPr lang="pl-PL" u="sng" dirty="0" err="1" smtClean="0"/>
              <a:t>buvo</a:t>
            </a:r>
            <a:r>
              <a:rPr lang="pl-PL" u="sng" dirty="0" smtClean="0"/>
              <a:t>. </a:t>
            </a:r>
            <a:endParaRPr lang="lt-LT" u="sng" dirty="0" smtClean="0"/>
          </a:p>
          <a:p>
            <a:r>
              <a:rPr lang="lt-LT" dirty="0" smtClean="0"/>
              <a:t>Su kiekvienu asmeniškai pakalbėti, kuriems mato, kad yra sunku</a:t>
            </a:r>
          </a:p>
          <a:p>
            <a:r>
              <a:rPr lang="lt-LT" dirty="0" smtClean="0"/>
              <a:t>Nieko ypatingo, bet manyčiau paskleisti dar didesnę jaunatvišką atmosferą.</a:t>
            </a:r>
          </a:p>
          <a:p>
            <a:endParaRPr lang="lt-LT" dirty="0"/>
          </a:p>
        </p:txBody>
      </p:sp>
    </p:spTree>
    <p:extLst>
      <p:ext uri="{BB962C8B-B14F-4D97-AF65-F5344CB8AC3E}">
        <p14:creationId xmlns:p14="http://schemas.microsoft.com/office/powerpoint/2010/main" val="27297099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ctrTitle"/>
          </p:nvPr>
        </p:nvSpPr>
        <p:spPr>
          <a:xfrm>
            <a:off x="1097279" y="758952"/>
            <a:ext cx="10695327" cy="3566160"/>
          </a:xfrm>
        </p:spPr>
        <p:txBody>
          <a:bodyPr>
            <a:normAutofit/>
          </a:bodyPr>
          <a:lstStyle/>
          <a:p>
            <a:r>
              <a:rPr lang="lt-LT" sz="6000" b="1" dirty="0" smtClean="0"/>
              <a:t>Bendrųjų ir dalykinių (matematinių) kompetencijų vertinimo apžvalga</a:t>
            </a:r>
            <a:endParaRPr lang="lt-LT" sz="6000" dirty="0"/>
          </a:p>
        </p:txBody>
      </p:sp>
      <p:sp>
        <p:nvSpPr>
          <p:cNvPr id="3" name="Antrinis pavadinimas 2"/>
          <p:cNvSpPr>
            <a:spLocks noGrp="1"/>
          </p:cNvSpPr>
          <p:nvPr>
            <p:ph type="subTitle" idx="1"/>
          </p:nvPr>
        </p:nvSpPr>
        <p:spPr/>
        <p:txBody>
          <a:bodyPr/>
          <a:lstStyle/>
          <a:p>
            <a:endParaRPr lang="lt-LT" dirty="0"/>
          </a:p>
        </p:txBody>
      </p:sp>
    </p:spTree>
    <p:extLst>
      <p:ext uri="{BB962C8B-B14F-4D97-AF65-F5344CB8AC3E}">
        <p14:creationId xmlns:p14="http://schemas.microsoft.com/office/powerpoint/2010/main" val="3639867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avadinimas 4"/>
          <p:cNvSpPr>
            <a:spLocks noGrp="1"/>
          </p:cNvSpPr>
          <p:nvPr>
            <p:ph type="title"/>
          </p:nvPr>
        </p:nvSpPr>
        <p:spPr/>
        <p:txBody>
          <a:bodyPr>
            <a:normAutofit fontScale="90000"/>
          </a:bodyPr>
          <a:lstStyle/>
          <a:p>
            <a:r>
              <a:rPr lang="lt-LT" dirty="0" smtClean="0"/>
              <a:t>Matematinių pasiekimų </a:t>
            </a:r>
            <a:r>
              <a:rPr lang="lt-LT" dirty="0"/>
              <a:t>lygių pasiskirstymas </a:t>
            </a:r>
            <a:r>
              <a:rPr lang="lt-LT" dirty="0" smtClean="0"/>
              <a:t>(visi numatyti diagnostiniai patikrinimai</a:t>
            </a:r>
            <a:r>
              <a:rPr lang="lt-LT" dirty="0"/>
              <a:t>)</a:t>
            </a:r>
            <a:endParaRPr lang="lt-LT" dirty="0"/>
          </a:p>
        </p:txBody>
      </p:sp>
      <p:graphicFrame>
        <p:nvGraphicFramePr>
          <p:cNvPr id="6" name="Diagrama 5"/>
          <p:cNvGraphicFramePr/>
          <p:nvPr>
            <p:extLst>
              <p:ext uri="{D42A27DB-BD31-4B8C-83A1-F6EECF244321}">
                <p14:modId xmlns:p14="http://schemas.microsoft.com/office/powerpoint/2010/main" val="2565965985"/>
              </p:ext>
            </p:extLst>
          </p:nvPr>
        </p:nvGraphicFramePr>
        <p:xfrm>
          <a:off x="392604" y="2298554"/>
          <a:ext cx="3600000" cy="2160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Diagrama 6"/>
          <p:cNvGraphicFramePr/>
          <p:nvPr>
            <p:extLst>
              <p:ext uri="{D42A27DB-BD31-4B8C-83A1-F6EECF244321}">
                <p14:modId xmlns:p14="http://schemas.microsoft.com/office/powerpoint/2010/main" val="2353539292"/>
              </p:ext>
            </p:extLst>
          </p:nvPr>
        </p:nvGraphicFramePr>
        <p:xfrm>
          <a:off x="4218189" y="2298554"/>
          <a:ext cx="3600000" cy="2160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Diagrama 7"/>
          <p:cNvGraphicFramePr/>
          <p:nvPr>
            <p:extLst>
              <p:ext uri="{D42A27DB-BD31-4B8C-83A1-F6EECF244321}">
                <p14:modId xmlns:p14="http://schemas.microsoft.com/office/powerpoint/2010/main" val="3960581405"/>
              </p:ext>
            </p:extLst>
          </p:nvPr>
        </p:nvGraphicFramePr>
        <p:xfrm>
          <a:off x="8262850" y="2298554"/>
          <a:ext cx="3600000" cy="21600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5453322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dirty="0" smtClean="0"/>
              <a:t>2018-2019 </a:t>
            </a:r>
            <a:r>
              <a:rPr lang="lt-LT" dirty="0" err="1" smtClean="0"/>
              <a:t>m.m</a:t>
            </a:r>
            <a:r>
              <a:rPr lang="lt-LT" dirty="0" smtClean="0"/>
              <a:t>. įsivertinimo sritis</a:t>
            </a:r>
            <a:endParaRPr lang="lt-LT" dirty="0"/>
          </a:p>
        </p:txBody>
      </p:sp>
      <p:sp>
        <p:nvSpPr>
          <p:cNvPr id="3" name="Turinio vietos rezervavimo ženklas 2"/>
          <p:cNvSpPr>
            <a:spLocks noGrp="1"/>
          </p:cNvSpPr>
          <p:nvPr>
            <p:ph idx="1"/>
          </p:nvPr>
        </p:nvSpPr>
        <p:spPr/>
        <p:txBody>
          <a:bodyPr/>
          <a:lstStyle/>
          <a:p>
            <a:pPr>
              <a:buFont typeface="Wingdings" panose="05000000000000000000" pitchFamily="2" charset="2"/>
              <a:buChar char="§"/>
            </a:pPr>
            <a:r>
              <a:rPr lang="lt-LT" dirty="0" smtClean="0"/>
              <a:t>Gimnazijos taryba siūlymas – pernai metais vykdytą brandos tyrimo temą tęsti toliau. </a:t>
            </a:r>
          </a:p>
          <a:p>
            <a:pPr>
              <a:buFont typeface="Wingdings" panose="05000000000000000000" pitchFamily="2" charset="2"/>
              <a:buChar char="§"/>
            </a:pPr>
            <a:r>
              <a:rPr lang="lt-LT" dirty="0" smtClean="0"/>
              <a:t>Pasirinkta sritis – „Bendrųjų ir dalykinių (matematinių) kompetencijų </a:t>
            </a:r>
            <a:r>
              <a:rPr lang="lt-LT" dirty="0" err="1" smtClean="0"/>
              <a:t>ūgtis</a:t>
            </a:r>
            <a:r>
              <a:rPr lang="lt-LT" dirty="0" smtClean="0"/>
              <a:t>“: 1.2.1.</a:t>
            </a:r>
          </a:p>
          <a:p>
            <a:pPr>
              <a:buFont typeface="Wingdings" panose="05000000000000000000" pitchFamily="2" charset="2"/>
              <a:buChar char="§"/>
            </a:pPr>
            <a:r>
              <a:rPr lang="lt-LT" dirty="0" smtClean="0"/>
              <a:t>Tiriamieji – 2-ų klasių mokiniai.</a:t>
            </a:r>
          </a:p>
          <a:p>
            <a:pPr>
              <a:buFont typeface="Wingdings" panose="05000000000000000000" pitchFamily="2" charset="2"/>
              <a:buChar char="§"/>
            </a:pPr>
            <a:r>
              <a:rPr lang="lt-LT" dirty="0" smtClean="0"/>
              <a:t>Dalykinių – būtent matematinių kompetencijų – vertinimas pasirinktas, siekiant įvertinti, ar papildoma matematinė pagalba, teikta 2018-2019 m. gegužę (individualios konsultacijos, projektiniai darbai, praktinių </a:t>
            </a:r>
            <a:r>
              <a:rPr lang="lt-LT" dirty="0" err="1" smtClean="0"/>
              <a:t>kontekstualių</a:t>
            </a:r>
            <a:r>
              <a:rPr lang="lt-LT" dirty="0" smtClean="0"/>
              <a:t> uždavinių sprendimas, mokytojo asistento pagalba pamokoje), daro teigiamą poveikį matematikos rezultatams.</a:t>
            </a:r>
          </a:p>
          <a:p>
            <a:pPr>
              <a:buFont typeface="Wingdings" panose="05000000000000000000" pitchFamily="2" charset="2"/>
              <a:buChar char="§"/>
            </a:pPr>
            <a:r>
              <a:rPr lang="lt-LT" dirty="0" smtClean="0"/>
              <a:t>Parengti bendrųjų ir matematinių kompetencijų vertinimo įrankiai.</a:t>
            </a:r>
            <a:endParaRPr lang="lt-LT" dirty="0"/>
          </a:p>
        </p:txBody>
      </p:sp>
    </p:spTree>
    <p:extLst>
      <p:ext uri="{BB962C8B-B14F-4D97-AF65-F5344CB8AC3E}">
        <p14:creationId xmlns:p14="http://schemas.microsoft.com/office/powerpoint/2010/main" val="12982240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avadinimas 2"/>
          <p:cNvSpPr>
            <a:spLocks noGrp="1"/>
          </p:cNvSpPr>
          <p:nvPr>
            <p:ph type="title"/>
          </p:nvPr>
        </p:nvSpPr>
        <p:spPr/>
        <p:txBody>
          <a:bodyPr/>
          <a:lstStyle/>
          <a:p>
            <a:r>
              <a:rPr lang="lt-LT" dirty="0" smtClean="0"/>
              <a:t>Matematinių kompetencijų vertinimo apibendrinimas</a:t>
            </a:r>
            <a:endParaRPr lang="lt-LT" dirty="0"/>
          </a:p>
        </p:txBody>
      </p:sp>
      <p:sp>
        <p:nvSpPr>
          <p:cNvPr id="4" name="Turinio vietos rezervavimo ženklas 3"/>
          <p:cNvSpPr>
            <a:spLocks noGrp="1"/>
          </p:cNvSpPr>
          <p:nvPr>
            <p:ph idx="1"/>
          </p:nvPr>
        </p:nvSpPr>
        <p:spPr/>
        <p:txBody>
          <a:bodyPr>
            <a:normAutofit lnSpcReduction="10000"/>
          </a:bodyPr>
          <a:lstStyle/>
          <a:p>
            <a:pPr>
              <a:buFont typeface="Wingdings" panose="05000000000000000000" pitchFamily="2" charset="2"/>
              <a:buChar char="§"/>
            </a:pPr>
            <a:r>
              <a:rPr lang="lt-LT" dirty="0" smtClean="0"/>
              <a:t>Visus mokslo metus buvo teikiama kompleksinė pagalba matematikos pamokose – mokytojas asistentas, integralių ir </a:t>
            </a:r>
            <a:r>
              <a:rPr lang="lt-LT" dirty="0" err="1" smtClean="0"/>
              <a:t>kontekstualių</a:t>
            </a:r>
            <a:r>
              <a:rPr lang="lt-LT" dirty="0" smtClean="0"/>
              <a:t> matematikos užduočių sprendimas. Mokiniai skatinti už papildomą savarankišką darbą. </a:t>
            </a:r>
          </a:p>
          <a:p>
            <a:pPr>
              <a:buFont typeface="Wingdings" panose="05000000000000000000" pitchFamily="2" charset="2"/>
              <a:buChar char="§"/>
            </a:pPr>
            <a:r>
              <a:rPr lang="lt-LT" dirty="0" smtClean="0"/>
              <a:t>Mokiniai </a:t>
            </a:r>
            <a:r>
              <a:rPr lang="lt-LT" dirty="0"/>
              <a:t>per metus įprato skaityti tekstinius </a:t>
            </a:r>
            <a:r>
              <a:rPr lang="lt-LT" dirty="0" smtClean="0"/>
              <a:t>nestandartinius uždavinius</a:t>
            </a:r>
            <a:r>
              <a:rPr lang="lt-LT" dirty="0"/>
              <a:t>, atrinkti esminę informaciją ir duomenis. </a:t>
            </a:r>
            <a:endParaRPr lang="lt-LT" dirty="0" smtClean="0"/>
          </a:p>
          <a:p>
            <a:pPr>
              <a:buFont typeface="Wingdings" panose="05000000000000000000" pitchFamily="2" charset="2"/>
              <a:buChar char="§"/>
            </a:pPr>
            <a:r>
              <a:rPr lang="lt-LT" dirty="0" smtClean="0"/>
              <a:t>Pasijautė daugelio mokinių asmeninis </a:t>
            </a:r>
            <a:r>
              <a:rPr lang="lt-LT" dirty="0"/>
              <a:t>geresnių rezultatų siekis. </a:t>
            </a:r>
            <a:endParaRPr lang="lt-LT" dirty="0" smtClean="0"/>
          </a:p>
          <a:p>
            <a:pPr>
              <a:buFont typeface="Wingdings" panose="05000000000000000000" pitchFamily="2" charset="2"/>
              <a:buChar char="§"/>
            </a:pPr>
            <a:r>
              <a:rPr lang="lt-LT" dirty="0" smtClean="0"/>
              <a:t>Vis </a:t>
            </a:r>
            <a:r>
              <a:rPr lang="lt-LT" dirty="0"/>
              <a:t>dar nepakankamai teigiama situacija 2b klasėje, kurioje didelė dalis mokinių nusprendę toliau matematiką mokytis B kursu ir neįdeda daugiau pastangų.</a:t>
            </a:r>
            <a:endParaRPr lang="lt-LT" dirty="0" smtClean="0"/>
          </a:p>
          <a:p>
            <a:pPr>
              <a:buFont typeface="Wingdings" panose="05000000000000000000" pitchFamily="2" charset="2"/>
              <a:buChar char="§"/>
            </a:pPr>
            <a:r>
              <a:rPr lang="lt-LT" dirty="0" smtClean="0"/>
              <a:t>Bendras </a:t>
            </a:r>
            <a:r>
              <a:rPr lang="lt-LT" dirty="0"/>
              <a:t>PUPP matematikos vidurkis – </a:t>
            </a:r>
            <a:r>
              <a:rPr lang="lt-LT" dirty="0" smtClean="0"/>
              <a:t>4,42. </a:t>
            </a:r>
            <a:r>
              <a:rPr lang="lt-LT" dirty="0"/>
              <a:t>Palyginimui, 2018 metų mūsų gimnazistų matematikos PUPP vidurkis – </a:t>
            </a:r>
            <a:r>
              <a:rPr lang="en-US" dirty="0"/>
              <a:t>3,02, 2017 met</a:t>
            </a:r>
            <a:r>
              <a:rPr lang="lt-LT" dirty="0"/>
              <a:t>ų – </a:t>
            </a:r>
            <a:r>
              <a:rPr lang="en-US" dirty="0"/>
              <a:t>3,72. I</a:t>
            </a:r>
            <a:r>
              <a:rPr lang="lt-LT" dirty="0"/>
              <a:t>š vienos pusės, šių rezultatų negalime lyginti, nes jie atspindi kitų mokinių ir kitų matematikos užduočių rezultatus. Iš kitos pusės, </a:t>
            </a:r>
            <a:r>
              <a:rPr lang="lt-LT" dirty="0" smtClean="0"/>
              <a:t>matematikos </a:t>
            </a:r>
            <a:r>
              <a:rPr lang="lt-LT" dirty="0"/>
              <a:t>PUPP </a:t>
            </a:r>
            <a:r>
              <a:rPr lang="lt-LT" dirty="0" smtClean="0"/>
              <a:t>rezultatai ženkliai pagerinti. </a:t>
            </a:r>
            <a:endParaRPr lang="lt-LT" dirty="0"/>
          </a:p>
        </p:txBody>
      </p:sp>
    </p:spTree>
    <p:extLst>
      <p:ext uri="{BB962C8B-B14F-4D97-AF65-F5344CB8AC3E}">
        <p14:creationId xmlns:p14="http://schemas.microsoft.com/office/powerpoint/2010/main" val="30724620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avadinimas 2"/>
          <p:cNvSpPr>
            <a:spLocks noGrp="1"/>
          </p:cNvSpPr>
          <p:nvPr>
            <p:ph type="title"/>
          </p:nvPr>
        </p:nvSpPr>
        <p:spPr/>
        <p:txBody>
          <a:bodyPr>
            <a:normAutofit fontScale="90000"/>
          </a:bodyPr>
          <a:lstStyle/>
          <a:p>
            <a:r>
              <a:rPr lang="lt-LT" dirty="0" smtClean="0"/>
              <a:t>Bendrųjų kompetencijų vertinimas </a:t>
            </a:r>
            <a:br>
              <a:rPr lang="lt-LT" dirty="0" smtClean="0"/>
            </a:br>
            <a:r>
              <a:rPr lang="lt-LT" sz="3100" dirty="0" smtClean="0"/>
              <a:t>(baigiamojo etapo: po pirmųjų vertinimų aptarimo, bendrųjų kompetencijų sąvokų analizės) (1)</a:t>
            </a:r>
            <a:endParaRPr lang="lt-LT" sz="3100" dirty="0"/>
          </a:p>
        </p:txBody>
      </p:sp>
      <p:sp>
        <p:nvSpPr>
          <p:cNvPr id="4" name="Turinio vietos rezervavimo ženklas 3"/>
          <p:cNvSpPr>
            <a:spLocks noGrp="1"/>
          </p:cNvSpPr>
          <p:nvPr>
            <p:ph sz="half" idx="1"/>
          </p:nvPr>
        </p:nvSpPr>
        <p:spPr/>
        <p:txBody>
          <a:bodyPr>
            <a:normAutofit fontScale="85000" lnSpcReduction="20000"/>
          </a:bodyPr>
          <a:lstStyle/>
          <a:p>
            <a:pPr marL="0" indent="0">
              <a:buNone/>
            </a:pPr>
            <a:r>
              <a:rPr lang="lt-LT" dirty="0" smtClean="0"/>
              <a:t>2a klasė</a:t>
            </a:r>
          </a:p>
          <a:p>
            <a:pPr>
              <a:buFont typeface="Wingdings" panose="05000000000000000000" pitchFamily="2" charset="2"/>
              <a:buChar char="§"/>
            </a:pPr>
            <a:r>
              <a:rPr lang="lt-LT" dirty="0"/>
              <a:t>Didžioji dalis mokinio ir mokytojo vertinamų kompetencijų, kuriose stebima mokinių pažanga, sutapo:  pažinimo, iniciatyvumo ir kūrybiškumo, asmeninė. </a:t>
            </a:r>
            <a:endParaRPr lang="lt-LT" dirty="0" smtClean="0"/>
          </a:p>
          <a:p>
            <a:pPr>
              <a:buFont typeface="Wingdings" panose="05000000000000000000" pitchFamily="2" charset="2"/>
              <a:buChar char="§"/>
            </a:pPr>
            <a:r>
              <a:rPr lang="lt-LT" dirty="0" smtClean="0"/>
              <a:t>Per </a:t>
            </a:r>
            <a:r>
              <a:rPr lang="lt-LT" dirty="0"/>
              <a:t>metus matomas didelis mokinio ir mokytojo vertinimų „priartėjimas“ – apie 78% mokinių jų ir mokytojų vertinimų vidurkis yra panašus.</a:t>
            </a:r>
          </a:p>
          <a:p>
            <a:pPr>
              <a:buFont typeface="Wingdings" panose="05000000000000000000" pitchFamily="2" charset="2"/>
              <a:buChar char="§"/>
            </a:pPr>
            <a:r>
              <a:rPr lang="lt-LT" dirty="0"/>
              <a:t>Šioje klasėje mokslo metų pabaigoje mokiniai kritiškiau (žemesnės vertės nei buvusiuose vertinimuose) vertino mokėjimo mokytis kompetenciją – mokiniai pripažino, kad būtent čia yra jų silpnoji vieta: 56% mokinių ją vertino tik C-D. </a:t>
            </a:r>
          </a:p>
          <a:p>
            <a:pPr marL="0" indent="0">
              <a:buNone/>
            </a:pPr>
            <a:endParaRPr lang="lt-LT" dirty="0"/>
          </a:p>
        </p:txBody>
      </p:sp>
      <p:sp>
        <p:nvSpPr>
          <p:cNvPr id="5" name="Turinio vietos rezervavimo ženklas 4"/>
          <p:cNvSpPr>
            <a:spLocks noGrp="1"/>
          </p:cNvSpPr>
          <p:nvPr>
            <p:ph sz="half" idx="2"/>
          </p:nvPr>
        </p:nvSpPr>
        <p:spPr>
          <a:xfrm>
            <a:off x="6217920" y="1845734"/>
            <a:ext cx="4937760" cy="4438687"/>
          </a:xfrm>
        </p:spPr>
        <p:txBody>
          <a:bodyPr>
            <a:normAutofit fontScale="85000" lnSpcReduction="20000"/>
          </a:bodyPr>
          <a:lstStyle/>
          <a:p>
            <a:r>
              <a:rPr lang="lt-LT" dirty="0"/>
              <a:t>2b </a:t>
            </a:r>
            <a:r>
              <a:rPr lang="lt-LT" dirty="0" smtClean="0"/>
              <a:t>klasė</a:t>
            </a:r>
          </a:p>
          <a:p>
            <a:pPr>
              <a:buFont typeface="Wingdings" panose="05000000000000000000" pitchFamily="2" charset="2"/>
              <a:buChar char="§"/>
            </a:pPr>
            <a:r>
              <a:rPr lang="lt-LT" dirty="0"/>
              <a:t>Šioje klasėje per </a:t>
            </a:r>
            <a:r>
              <a:rPr lang="lt-LT" dirty="0" smtClean="0"/>
              <a:t>abu </a:t>
            </a:r>
            <a:r>
              <a:rPr lang="lt-LT" dirty="0"/>
              <a:t>vertinimus stebėti mažiausi bendrųjų kompetencijų vertinimo svyravimai, lyginant atskirai mokinių vertinimus ir mokytojų </a:t>
            </a:r>
            <a:r>
              <a:rPr lang="lt-LT" dirty="0" smtClean="0"/>
              <a:t>vertinimus. </a:t>
            </a:r>
          </a:p>
          <a:p>
            <a:pPr>
              <a:buFont typeface="Wingdings" panose="05000000000000000000" pitchFamily="2" charset="2"/>
              <a:buChar char="§"/>
            </a:pPr>
            <a:r>
              <a:rPr lang="lt-LT" dirty="0" smtClean="0"/>
              <a:t>Visgi</a:t>
            </a:r>
            <a:r>
              <a:rPr lang="lt-LT" dirty="0"/>
              <a:t>, lyginant mokinio ir mokytojo atitinkamas kompetencijas, vis dar stebimas didesnis mokinių savęs vertinimas, nei vertino mokytojas.  Apie 34 procentų mokinių įvertinimai yra vidutiniškai 1 skalės punktu aukštesni, nei mokytojo. </a:t>
            </a:r>
          </a:p>
          <a:p>
            <a:pPr>
              <a:buFont typeface="Wingdings" panose="05000000000000000000" pitchFamily="2" charset="2"/>
              <a:buChar char="§"/>
            </a:pPr>
            <a:r>
              <a:rPr lang="lt-LT" dirty="0"/>
              <a:t>Didžiausias pokytis matomas socialinės kompetencijos ir asmeninės kompetencijos srityje. Tai gali būti paaiškinama ir per metus pagerėjusiu klasės mikroklimatu (ne tik matematikos pamokose</a:t>
            </a:r>
            <a:r>
              <a:rPr lang="lt-LT" dirty="0" smtClean="0"/>
              <a:t>).</a:t>
            </a:r>
          </a:p>
          <a:p>
            <a:pPr>
              <a:buFont typeface="Wingdings" panose="05000000000000000000" pitchFamily="2" charset="2"/>
              <a:buChar char="§"/>
            </a:pPr>
            <a:r>
              <a:rPr lang="lt-LT" dirty="0" smtClean="0"/>
              <a:t> </a:t>
            </a:r>
            <a:r>
              <a:rPr lang="lt-LT" dirty="0"/>
              <a:t>Žemiausiai vertinta komunikavimo kompetencijos dalis – „Aiškiai, suprantamai perteikiu mokomąją informaciją“: mokiniai pripažįsta, kad jų </a:t>
            </a:r>
            <a:r>
              <a:rPr lang="lt-LT" dirty="0" smtClean="0"/>
              <a:t>dalykiniai gebėjimai </a:t>
            </a:r>
            <a:r>
              <a:rPr lang="lt-LT" dirty="0"/>
              <a:t>paaugo, tačiau kartais yra sudėtinga mokomąją medžiagą perteikti draugui.</a:t>
            </a:r>
          </a:p>
        </p:txBody>
      </p:sp>
    </p:spTree>
    <p:extLst>
      <p:ext uri="{BB962C8B-B14F-4D97-AF65-F5344CB8AC3E}">
        <p14:creationId xmlns:p14="http://schemas.microsoft.com/office/powerpoint/2010/main" val="29334878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avadinimas 4"/>
          <p:cNvSpPr>
            <a:spLocks noGrp="1"/>
          </p:cNvSpPr>
          <p:nvPr>
            <p:ph type="title"/>
          </p:nvPr>
        </p:nvSpPr>
        <p:spPr/>
        <p:txBody>
          <a:bodyPr>
            <a:normAutofit fontScale="90000"/>
          </a:bodyPr>
          <a:lstStyle/>
          <a:p>
            <a:r>
              <a:rPr lang="lt-LT" dirty="0"/>
              <a:t>Bendrųjų kompetencijų vertinimas </a:t>
            </a:r>
            <a:br>
              <a:rPr lang="lt-LT" dirty="0"/>
            </a:br>
            <a:r>
              <a:rPr lang="lt-LT" sz="3100" dirty="0"/>
              <a:t>(baigiamojo etapo: po pirmųjų vertinimų aptarimo, bendrųjų kompetencijų sąvokų analizės) </a:t>
            </a:r>
            <a:r>
              <a:rPr lang="lt-LT" sz="4000" dirty="0" smtClean="0"/>
              <a:t>(2)</a:t>
            </a:r>
            <a:endParaRPr lang="lt-LT" sz="4000" dirty="0"/>
          </a:p>
        </p:txBody>
      </p:sp>
      <p:sp>
        <p:nvSpPr>
          <p:cNvPr id="3" name="Turinio vietos rezervavimo ženklas 2"/>
          <p:cNvSpPr>
            <a:spLocks noGrp="1"/>
          </p:cNvSpPr>
          <p:nvPr>
            <p:ph sz="half" idx="1"/>
          </p:nvPr>
        </p:nvSpPr>
        <p:spPr/>
        <p:txBody>
          <a:bodyPr/>
          <a:lstStyle/>
          <a:p>
            <a:r>
              <a:rPr lang="lt-LT" dirty="0" smtClean="0"/>
              <a:t> 2c klasė</a:t>
            </a:r>
          </a:p>
          <a:p>
            <a:pPr>
              <a:buFont typeface="Wingdings" panose="05000000000000000000" pitchFamily="2" charset="2"/>
              <a:buChar char="§"/>
            </a:pPr>
            <a:r>
              <a:rPr lang="lt-LT" sz="1700" dirty="0"/>
              <a:t>Šioje klasėje per metus </a:t>
            </a:r>
            <a:r>
              <a:rPr lang="lt-LT" sz="1700" dirty="0" smtClean="0"/>
              <a:t>pakilo </a:t>
            </a:r>
            <a:r>
              <a:rPr lang="lt-LT" sz="1700" dirty="0"/>
              <a:t>ir matematinio raštingumo, ir bendrųjų kompetencijų vertinimo rodikliai (ypač mokytojo). </a:t>
            </a:r>
            <a:endParaRPr lang="lt-LT" sz="1700" dirty="0" smtClean="0"/>
          </a:p>
          <a:p>
            <a:pPr>
              <a:buFont typeface="Wingdings" panose="05000000000000000000" pitchFamily="2" charset="2"/>
              <a:buChar char="§"/>
            </a:pPr>
            <a:r>
              <a:rPr lang="lt-LT" sz="1700" dirty="0" smtClean="0"/>
              <a:t>Didžiausia </a:t>
            </a:r>
            <a:r>
              <a:rPr lang="lt-LT" sz="1700" dirty="0" err="1"/>
              <a:t>ūgtis</a:t>
            </a:r>
            <a:r>
              <a:rPr lang="lt-LT" sz="1700" dirty="0"/>
              <a:t> – mokėjimo mokytis kompetencijos dalyse (didžiausias </a:t>
            </a:r>
            <a:r>
              <a:rPr lang="lt-LT" sz="1700" dirty="0" smtClean="0"/>
              <a:t>teigiamas </a:t>
            </a:r>
            <a:r>
              <a:rPr lang="lt-LT" sz="1700" dirty="0"/>
              <a:t>pokytis – „Esu atsakingas už savo mokymąsi, rezultatus“). </a:t>
            </a:r>
            <a:endParaRPr lang="lt-LT" sz="1700" dirty="0" smtClean="0"/>
          </a:p>
          <a:p>
            <a:pPr>
              <a:buFont typeface="Wingdings" panose="05000000000000000000" pitchFamily="2" charset="2"/>
              <a:buChar char="§"/>
            </a:pPr>
            <a:r>
              <a:rPr lang="lt-LT" sz="1700" dirty="0" smtClean="0"/>
              <a:t>Mokiniai </a:t>
            </a:r>
            <a:r>
              <a:rPr lang="lt-LT" sz="1700" dirty="0"/>
              <a:t>aukštai (A-B) vertino ir kitas kompetencijas. Mokytojo vertinimu taip pat stebima teigiama dinamika beveik visose srityse. </a:t>
            </a:r>
            <a:endParaRPr lang="lt-LT" sz="1700" dirty="0"/>
          </a:p>
        </p:txBody>
      </p:sp>
      <p:sp>
        <p:nvSpPr>
          <p:cNvPr id="6" name="Turinio vietos rezervavimo ženklas 5"/>
          <p:cNvSpPr>
            <a:spLocks noGrp="1"/>
          </p:cNvSpPr>
          <p:nvPr>
            <p:ph sz="half" idx="2"/>
          </p:nvPr>
        </p:nvSpPr>
        <p:spPr/>
        <p:txBody>
          <a:bodyPr/>
          <a:lstStyle/>
          <a:p>
            <a:endParaRPr lang="lt-LT" dirty="0"/>
          </a:p>
        </p:txBody>
      </p:sp>
    </p:spTree>
    <p:extLst>
      <p:ext uri="{BB962C8B-B14F-4D97-AF65-F5344CB8AC3E}">
        <p14:creationId xmlns:p14="http://schemas.microsoft.com/office/powerpoint/2010/main" val="20236256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dirty="0" smtClean="0"/>
              <a:t>Klausimynai teiktai matematinei pagalbai įvertinti. Mokiniai.</a:t>
            </a:r>
            <a:endParaRPr lang="lt-LT" dirty="0"/>
          </a:p>
        </p:txBody>
      </p:sp>
      <p:sp>
        <p:nvSpPr>
          <p:cNvPr id="3" name="Turinio vietos rezervavimo ženklas 2"/>
          <p:cNvSpPr>
            <a:spLocks noGrp="1"/>
          </p:cNvSpPr>
          <p:nvPr>
            <p:ph sz="half" idx="1"/>
          </p:nvPr>
        </p:nvSpPr>
        <p:spPr/>
        <p:txBody>
          <a:bodyPr>
            <a:normAutofit fontScale="92500" lnSpcReduction="20000"/>
          </a:bodyPr>
          <a:lstStyle/>
          <a:p>
            <a:pPr>
              <a:buFont typeface="Wingdings" panose="05000000000000000000" pitchFamily="2" charset="2"/>
              <a:buChar char="§"/>
            </a:pPr>
            <a:r>
              <a:rPr lang="lt-LT" dirty="0" smtClean="0"/>
              <a:t>Mokiniai </a:t>
            </a:r>
            <a:r>
              <a:rPr lang="lt-LT" dirty="0"/>
              <a:t>suvokia tiksliųjų mokslų mokymosi svarbą – šis teiginys vertintas apskritai aukščiausiu įvertinimu. </a:t>
            </a:r>
            <a:endParaRPr lang="lt-LT" dirty="0" smtClean="0"/>
          </a:p>
          <a:p>
            <a:pPr>
              <a:buFont typeface="Wingdings" panose="05000000000000000000" pitchFamily="2" charset="2"/>
              <a:buChar char="§"/>
            </a:pPr>
            <a:r>
              <a:rPr lang="lt-LT" dirty="0" smtClean="0"/>
              <a:t>Mokiniai </a:t>
            </a:r>
            <a:r>
              <a:rPr lang="lt-LT" dirty="0"/>
              <a:t>aukštai vertino ir tai, kad dabar jie geba savarankiškai atlikti matematikos namų darbus, pagerėjo teorinės medžiagos suvokimas, pripažįsta, jog gavo daugiau mokytojo dėmesio pamokoje. Šių teiginių vertinimas pakilo beveik puse balo. </a:t>
            </a:r>
            <a:endParaRPr lang="lt-LT" dirty="0" smtClean="0"/>
          </a:p>
          <a:p>
            <a:pPr>
              <a:buFont typeface="Wingdings" panose="05000000000000000000" pitchFamily="2" charset="2"/>
              <a:buChar char="§"/>
            </a:pPr>
            <a:r>
              <a:rPr lang="lt-LT" dirty="0" smtClean="0"/>
              <a:t>Kaip </a:t>
            </a:r>
            <a:r>
              <a:rPr lang="lt-LT" dirty="0"/>
              <a:t>ir pradiniame vertinime, žemiausiai vertinti teiginiai apie galimybę gauti matematinę pagalbą iš tėvų arba korepetitorių. </a:t>
            </a:r>
            <a:endParaRPr lang="lt-LT" dirty="0" smtClean="0"/>
          </a:p>
          <a:p>
            <a:pPr>
              <a:buFont typeface="Wingdings" panose="05000000000000000000" pitchFamily="2" charset="2"/>
              <a:buChar char="§"/>
            </a:pPr>
            <a:r>
              <a:rPr lang="lt-LT" dirty="0" smtClean="0"/>
              <a:t>Prie </a:t>
            </a:r>
            <a:r>
              <a:rPr lang="lt-LT" dirty="0"/>
              <a:t>silpnesnių vertinimo aspektų galima priskirti tai, jog mokiniai pripažįsta, kad jų mokymosi motyvacija  nepakankamai sustiprėjo ir dėl to matematikos pasiekimai nepakankamai pagerėjo. </a:t>
            </a:r>
            <a:endParaRPr lang="lt-LT" dirty="0" smtClean="0"/>
          </a:p>
          <a:p>
            <a:pPr>
              <a:buFont typeface="Wingdings" panose="05000000000000000000" pitchFamily="2" charset="2"/>
              <a:buChar char="§"/>
            </a:pPr>
            <a:endParaRPr lang="lt-LT" dirty="0"/>
          </a:p>
        </p:txBody>
      </p:sp>
      <p:sp>
        <p:nvSpPr>
          <p:cNvPr id="4" name="Turinio vietos rezervavimo ženklas 3"/>
          <p:cNvSpPr>
            <a:spLocks noGrp="1"/>
          </p:cNvSpPr>
          <p:nvPr>
            <p:ph sz="half" idx="2"/>
          </p:nvPr>
        </p:nvSpPr>
        <p:spPr/>
        <p:txBody>
          <a:bodyPr>
            <a:normAutofit fontScale="92500" lnSpcReduction="20000"/>
          </a:bodyPr>
          <a:lstStyle/>
          <a:p>
            <a:pPr>
              <a:buFont typeface="Wingdings" panose="05000000000000000000" pitchFamily="2" charset="2"/>
              <a:buChar char="§"/>
            </a:pPr>
            <a:r>
              <a:rPr lang="lt-LT" dirty="0" smtClean="0"/>
              <a:t>P</a:t>
            </a:r>
            <a:r>
              <a:rPr lang="en-US" dirty="0" err="1" smtClean="0"/>
              <a:t>usė</a:t>
            </a:r>
            <a:r>
              <a:rPr lang="en-US" dirty="0" smtClean="0"/>
              <a:t> </a:t>
            </a:r>
            <a:r>
              <a:rPr lang="en-US" dirty="0" err="1"/>
              <a:t>mokinių</a:t>
            </a:r>
            <a:r>
              <a:rPr lang="en-US" dirty="0"/>
              <a:t> </a:t>
            </a:r>
            <a:r>
              <a:rPr lang="en-US" dirty="0" err="1"/>
              <a:t>teigia</a:t>
            </a:r>
            <a:r>
              <a:rPr lang="en-US" dirty="0"/>
              <a:t>, </a:t>
            </a:r>
            <a:r>
              <a:rPr lang="lt-LT" dirty="0"/>
              <a:t>kad </a:t>
            </a:r>
            <a:r>
              <a:rPr lang="en-US" dirty="0" err="1"/>
              <a:t>matematikos</a:t>
            </a:r>
            <a:r>
              <a:rPr lang="en-US" dirty="0"/>
              <a:t> </a:t>
            </a:r>
            <a:r>
              <a:rPr lang="en-US" dirty="0" err="1"/>
              <a:t>ir</a:t>
            </a:r>
            <a:r>
              <a:rPr lang="en-US" dirty="0"/>
              <a:t> </a:t>
            </a:r>
            <a:r>
              <a:rPr lang="en-US" dirty="0" err="1"/>
              <a:t>kitų</a:t>
            </a:r>
            <a:r>
              <a:rPr lang="en-US" dirty="0"/>
              <a:t> </a:t>
            </a:r>
            <a:r>
              <a:rPr lang="en-US" dirty="0" err="1"/>
              <a:t>dalykų</a:t>
            </a:r>
            <a:r>
              <a:rPr lang="en-US" dirty="0"/>
              <a:t> </a:t>
            </a:r>
            <a:r>
              <a:rPr lang="en-US" dirty="0" err="1"/>
              <a:t>pasiekimai</a:t>
            </a:r>
            <a:r>
              <a:rPr lang="en-US" dirty="0"/>
              <a:t>, </a:t>
            </a:r>
            <a:r>
              <a:rPr lang="en-US" dirty="0" err="1"/>
              <a:t>gebėjimas</a:t>
            </a:r>
            <a:r>
              <a:rPr lang="en-US" dirty="0"/>
              <a:t> </a:t>
            </a:r>
            <a:r>
              <a:rPr lang="en-US" dirty="0" err="1"/>
              <a:t>spręsti</a:t>
            </a:r>
            <a:r>
              <a:rPr lang="en-US" dirty="0"/>
              <a:t> </a:t>
            </a:r>
            <a:r>
              <a:rPr lang="en-US" dirty="0" err="1"/>
              <a:t>problemas</a:t>
            </a:r>
            <a:r>
              <a:rPr lang="en-US" dirty="0"/>
              <a:t> </a:t>
            </a:r>
            <a:r>
              <a:rPr lang="en-US" dirty="0" err="1"/>
              <a:t>ger</a:t>
            </a:r>
            <a:r>
              <a:rPr lang="lt-LT" dirty="0"/>
              <a:t>ė</a:t>
            </a:r>
            <a:r>
              <a:rPr lang="en-US" dirty="0"/>
              <a:t>jo. </a:t>
            </a:r>
            <a:endParaRPr lang="lt-LT" dirty="0"/>
          </a:p>
          <a:p>
            <a:pPr>
              <a:buFont typeface="Wingdings" panose="05000000000000000000" pitchFamily="2" charset="2"/>
              <a:buChar char="§"/>
            </a:pPr>
            <a:r>
              <a:rPr lang="en-US" dirty="0" err="1"/>
              <a:t>Mokinių</a:t>
            </a:r>
            <a:r>
              <a:rPr lang="en-US" dirty="0"/>
              <a:t> </a:t>
            </a:r>
            <a:r>
              <a:rPr lang="en-US" dirty="0" err="1"/>
              <a:t>vertinimas</a:t>
            </a:r>
            <a:r>
              <a:rPr lang="en-US" dirty="0"/>
              <a:t> </a:t>
            </a:r>
            <a:r>
              <a:rPr lang="en-US" dirty="0" err="1"/>
              <a:t>apie</a:t>
            </a:r>
            <a:r>
              <a:rPr lang="en-US" dirty="0"/>
              <a:t> </a:t>
            </a:r>
            <a:r>
              <a:rPr lang="en-US" dirty="0" err="1"/>
              <a:t>atskirų</a:t>
            </a:r>
            <a:r>
              <a:rPr lang="en-US" dirty="0"/>
              <a:t> </a:t>
            </a:r>
            <a:r>
              <a:rPr lang="en-US" dirty="0" err="1"/>
              <a:t>veiklų</a:t>
            </a:r>
            <a:r>
              <a:rPr lang="en-US" dirty="0"/>
              <a:t> </a:t>
            </a:r>
            <a:r>
              <a:rPr lang="en-US" dirty="0" err="1"/>
              <a:t>įtaką</a:t>
            </a:r>
            <a:r>
              <a:rPr lang="en-US" dirty="0"/>
              <a:t> jo </a:t>
            </a:r>
            <a:r>
              <a:rPr lang="en-US" dirty="0" err="1"/>
              <a:t>pažangai</a:t>
            </a:r>
            <a:r>
              <a:rPr lang="en-US" dirty="0"/>
              <a:t> </a:t>
            </a:r>
            <a:r>
              <a:rPr lang="en-US" dirty="0" err="1"/>
              <a:t>pasiskirstė</a:t>
            </a:r>
            <a:r>
              <a:rPr lang="en-US" dirty="0"/>
              <a:t> </a:t>
            </a:r>
            <a:r>
              <a:rPr lang="en-US" dirty="0" err="1"/>
              <a:t>tokiu</a:t>
            </a:r>
            <a:r>
              <a:rPr lang="en-US" dirty="0"/>
              <a:t> </a:t>
            </a:r>
            <a:r>
              <a:rPr lang="en-US" dirty="0" err="1"/>
              <a:t>eiliškumu</a:t>
            </a:r>
            <a:r>
              <a:rPr lang="en-US" dirty="0"/>
              <a:t>: 1) </a:t>
            </a:r>
            <a:r>
              <a:rPr lang="en-US" dirty="0" err="1"/>
              <a:t>individualios</a:t>
            </a:r>
            <a:r>
              <a:rPr lang="en-US" dirty="0"/>
              <a:t> </a:t>
            </a:r>
            <a:r>
              <a:rPr lang="en-US" dirty="0" err="1"/>
              <a:t>konsultacijos</a:t>
            </a:r>
            <a:r>
              <a:rPr lang="en-US" dirty="0"/>
              <a:t> </a:t>
            </a:r>
            <a:r>
              <a:rPr lang="en-US" dirty="0" err="1"/>
              <a:t>su</a:t>
            </a:r>
            <a:r>
              <a:rPr lang="en-US" dirty="0"/>
              <a:t> </a:t>
            </a:r>
            <a:r>
              <a:rPr lang="en-US" dirty="0" err="1"/>
              <a:t>mokytoju</a:t>
            </a:r>
            <a:r>
              <a:rPr lang="en-US" dirty="0"/>
              <a:t> </a:t>
            </a:r>
            <a:r>
              <a:rPr lang="en-US" dirty="0" err="1"/>
              <a:t>ir</a:t>
            </a:r>
            <a:r>
              <a:rPr lang="en-US" dirty="0"/>
              <a:t> </a:t>
            </a:r>
            <a:r>
              <a:rPr lang="en-US" dirty="0" err="1"/>
              <a:t>dažnesnis</a:t>
            </a:r>
            <a:r>
              <a:rPr lang="en-US" dirty="0"/>
              <a:t> </a:t>
            </a:r>
            <a:r>
              <a:rPr lang="en-US" dirty="0" err="1"/>
              <a:t>praktinis</a:t>
            </a:r>
            <a:r>
              <a:rPr lang="en-US" dirty="0"/>
              <a:t> </a:t>
            </a:r>
            <a:r>
              <a:rPr lang="en-US" dirty="0" err="1"/>
              <a:t>uždavinių</a:t>
            </a:r>
            <a:r>
              <a:rPr lang="en-US" dirty="0"/>
              <a:t>, </a:t>
            </a:r>
            <a:r>
              <a:rPr lang="en-US" dirty="0" err="1"/>
              <a:t>užduočių</a:t>
            </a:r>
            <a:r>
              <a:rPr lang="en-US" dirty="0"/>
              <a:t> </a:t>
            </a:r>
            <a:r>
              <a:rPr lang="en-US" dirty="0" err="1"/>
              <a:t>sprendimas</a:t>
            </a:r>
            <a:r>
              <a:rPr lang="en-US" dirty="0"/>
              <a:t>, 2) </a:t>
            </a:r>
            <a:r>
              <a:rPr lang="en-US" dirty="0" err="1"/>
              <a:t>matematiniai</a:t>
            </a:r>
            <a:r>
              <a:rPr lang="en-US" dirty="0"/>
              <a:t> </a:t>
            </a:r>
            <a:r>
              <a:rPr lang="en-US" dirty="0" err="1"/>
              <a:t>projektai</a:t>
            </a:r>
            <a:r>
              <a:rPr lang="en-US" dirty="0"/>
              <a:t> </a:t>
            </a:r>
            <a:r>
              <a:rPr lang="en-US" dirty="0" err="1"/>
              <a:t>ir</a:t>
            </a:r>
            <a:r>
              <a:rPr lang="en-US" dirty="0"/>
              <a:t> </a:t>
            </a:r>
            <a:r>
              <a:rPr lang="en-US" dirty="0" err="1"/>
              <a:t>papildoma</a:t>
            </a:r>
            <a:r>
              <a:rPr lang="en-US" dirty="0"/>
              <a:t> </a:t>
            </a:r>
            <a:r>
              <a:rPr lang="en-US" dirty="0" err="1"/>
              <a:t>mokytojo</a:t>
            </a:r>
            <a:r>
              <a:rPr lang="en-US" dirty="0"/>
              <a:t> </a:t>
            </a:r>
            <a:r>
              <a:rPr lang="en-US" dirty="0" err="1"/>
              <a:t>pagalba</a:t>
            </a:r>
            <a:r>
              <a:rPr lang="en-US" dirty="0"/>
              <a:t> </a:t>
            </a:r>
            <a:r>
              <a:rPr lang="en-US" dirty="0" err="1"/>
              <a:t>pamokoje</a:t>
            </a:r>
            <a:r>
              <a:rPr lang="en-US" dirty="0"/>
              <a:t>. </a:t>
            </a:r>
            <a:endParaRPr lang="lt-LT" dirty="0" smtClean="0"/>
          </a:p>
          <a:p>
            <a:pPr>
              <a:buFont typeface="Wingdings" panose="05000000000000000000" pitchFamily="2" charset="2"/>
              <a:buChar char="§"/>
            </a:pPr>
            <a:r>
              <a:rPr lang="en-US" dirty="0" err="1" smtClean="0"/>
              <a:t>Kadangi</a:t>
            </a:r>
            <a:r>
              <a:rPr lang="en-US" dirty="0" smtClean="0"/>
              <a:t> </a:t>
            </a:r>
            <a:r>
              <a:rPr lang="lt-LT" dirty="0"/>
              <a:t>visos veiklos buvo įvertintos, vadinasi, skirtingų gebėjimų bei polinkių mokiniai gavo sau priimtiną pagalbą. </a:t>
            </a:r>
            <a:endParaRPr lang="lt-LT" dirty="0" smtClean="0"/>
          </a:p>
          <a:p>
            <a:pPr>
              <a:buFont typeface="Wingdings" panose="05000000000000000000" pitchFamily="2" charset="2"/>
              <a:buChar char="§"/>
            </a:pPr>
            <a:r>
              <a:rPr lang="lt-LT" dirty="0" smtClean="0"/>
              <a:t>Į </a:t>
            </a:r>
            <a:r>
              <a:rPr lang="lt-LT" dirty="0"/>
              <a:t>atviro tipo klausimus, kokių dar veiklų, pagalbos poreikį mokiniai jaučia, mokiniai įvardino jau vykdytas veiklas arba nepageidavo daugiau papildomos pagalbos.</a:t>
            </a:r>
          </a:p>
          <a:p>
            <a:endParaRPr lang="lt-LT" dirty="0"/>
          </a:p>
        </p:txBody>
      </p:sp>
    </p:spTree>
    <p:extLst>
      <p:ext uri="{BB962C8B-B14F-4D97-AF65-F5344CB8AC3E}">
        <p14:creationId xmlns:p14="http://schemas.microsoft.com/office/powerpoint/2010/main" val="16881302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dirty="0"/>
              <a:t>Klausimynai teiktai matematinei pagalbai įvertinti. </a:t>
            </a:r>
            <a:r>
              <a:rPr lang="lt-LT" dirty="0" smtClean="0"/>
              <a:t>Tėvai.</a:t>
            </a:r>
            <a:endParaRPr lang="lt-LT" dirty="0"/>
          </a:p>
        </p:txBody>
      </p:sp>
      <p:sp>
        <p:nvSpPr>
          <p:cNvPr id="3" name="Turinio vietos rezervavimo ženklas 2"/>
          <p:cNvSpPr>
            <a:spLocks noGrp="1"/>
          </p:cNvSpPr>
          <p:nvPr>
            <p:ph sz="half" idx="1"/>
          </p:nvPr>
        </p:nvSpPr>
        <p:spPr/>
        <p:txBody>
          <a:bodyPr>
            <a:normAutofit fontScale="92500" lnSpcReduction="20000"/>
          </a:bodyPr>
          <a:lstStyle/>
          <a:p>
            <a:pPr>
              <a:buFont typeface="Wingdings" panose="05000000000000000000" pitchFamily="2" charset="2"/>
              <a:buChar char="§"/>
            </a:pPr>
            <a:r>
              <a:rPr lang="lt-LT" dirty="0" smtClean="0"/>
              <a:t>Tėvai </a:t>
            </a:r>
            <a:r>
              <a:rPr lang="lt-LT" dirty="0"/>
              <a:t>pakankamai aukštai vertino teiginius „Mano vaikui svarbu mokytis tiksliųjų mokslų“,  „Namų darbus mano vaikas visuomet geba atlikti savarankiškai“, „Vaikas gavo daugiau jam skiriamo mokytojo laiko, konsultuojamojo pobūdžio bendradarbiavimo pamokose ir po jų“, „Mano vaikui matematikos ir kitų tiksliųjų mokslų srityje padeda mokyklos mokytojai per konsultacijas“, „Klasėje mano vaikas geba atlikti darbus savarankiškai“. </a:t>
            </a:r>
            <a:endParaRPr lang="lt-LT" dirty="0" smtClean="0"/>
          </a:p>
          <a:p>
            <a:pPr>
              <a:buFont typeface="Wingdings" panose="05000000000000000000" pitchFamily="2" charset="2"/>
              <a:buChar char="§"/>
            </a:pPr>
            <a:r>
              <a:rPr lang="lt-LT" dirty="0" smtClean="0"/>
              <a:t>Visų </a:t>
            </a:r>
            <a:r>
              <a:rPr lang="lt-LT" dirty="0"/>
              <a:t>šių teiginių įvertinimai svyruoja apie </a:t>
            </a:r>
            <a:r>
              <a:rPr lang="en-US" dirty="0"/>
              <a:t>3. </a:t>
            </a:r>
            <a:endParaRPr lang="lt-LT" dirty="0"/>
          </a:p>
        </p:txBody>
      </p:sp>
      <p:sp>
        <p:nvSpPr>
          <p:cNvPr id="4" name="Turinio vietos rezervavimo ženklas 3"/>
          <p:cNvSpPr>
            <a:spLocks noGrp="1"/>
          </p:cNvSpPr>
          <p:nvPr>
            <p:ph sz="half" idx="2"/>
          </p:nvPr>
        </p:nvSpPr>
        <p:spPr/>
        <p:txBody>
          <a:bodyPr>
            <a:normAutofit fontScale="92500" lnSpcReduction="20000"/>
          </a:bodyPr>
          <a:lstStyle/>
          <a:p>
            <a:pPr>
              <a:buFont typeface="Wingdings" panose="05000000000000000000" pitchFamily="2" charset="2"/>
              <a:buChar char="§"/>
            </a:pPr>
            <a:r>
              <a:rPr lang="en-US" dirty="0" err="1"/>
              <a:t>Visgi</a:t>
            </a:r>
            <a:r>
              <a:rPr lang="en-US" dirty="0"/>
              <a:t> t</a:t>
            </a:r>
            <a:r>
              <a:rPr lang="lt-LT" dirty="0" err="1"/>
              <a:t>ėvai</a:t>
            </a:r>
            <a:r>
              <a:rPr lang="lt-LT" dirty="0"/>
              <a:t> vaiko pasiekimų pagerėjimą ir motyvacijos stiprėjimą vertina kaip nepakankamą. </a:t>
            </a:r>
            <a:endParaRPr lang="lt-LT" dirty="0" smtClean="0"/>
          </a:p>
          <a:p>
            <a:pPr>
              <a:buFont typeface="Wingdings" panose="05000000000000000000" pitchFamily="2" charset="2"/>
              <a:buChar char="§"/>
            </a:pPr>
            <a:r>
              <a:rPr lang="lt-LT" dirty="0" smtClean="0"/>
              <a:t>Mažiausią </a:t>
            </a:r>
            <a:r>
              <a:rPr lang="lt-LT" dirty="0"/>
              <a:t>poveikį mokinių matematinei pažangai tėvai vertina projektinių darbų rengime, didžiausią – papildomą mokytojo pagalbą pamokoje, </a:t>
            </a:r>
            <a:r>
              <a:rPr lang="lt-LT" dirty="0" err="1"/>
              <a:t>t.y</a:t>
            </a:r>
            <a:r>
              <a:rPr lang="lt-LT" dirty="0"/>
              <a:t>. mokytojo asistento veiklą. </a:t>
            </a:r>
            <a:endParaRPr lang="lt-LT" dirty="0" smtClean="0"/>
          </a:p>
          <a:p>
            <a:pPr>
              <a:buFont typeface="Wingdings" panose="05000000000000000000" pitchFamily="2" charset="2"/>
              <a:buChar char="§"/>
            </a:pPr>
            <a:r>
              <a:rPr lang="lt-LT" dirty="0" smtClean="0"/>
              <a:t>Iš </a:t>
            </a:r>
            <a:r>
              <a:rPr lang="lt-LT" dirty="0"/>
              <a:t>atviro klausimo apie naujų veiklų poreikį išskirtume vieną atsakymą: „Manau veiklų pakanka, naujų nereikia, o reikia tas pačias gilinti, siekti tobulumo, kad mokiniai labiau jas įsisavintų ir galėtų pilnai pasiruošti egzaminui“. Tai rodo, kad veiklos buvo parinktos teisingai, tačiau galbūt pritrūko kai kuriems darbams galutinio įdirbio. </a:t>
            </a:r>
          </a:p>
          <a:p>
            <a:pPr>
              <a:buFont typeface="Wingdings" panose="05000000000000000000" pitchFamily="2" charset="2"/>
              <a:buChar char="§"/>
            </a:pPr>
            <a:r>
              <a:rPr lang="lt-LT" dirty="0"/>
              <a:t>Kadangi į klausimyną atsakė tik nedidelė dalis, sunku daryti apibendrintas išvadas. </a:t>
            </a:r>
          </a:p>
          <a:p>
            <a:endParaRPr lang="lt-LT" dirty="0"/>
          </a:p>
        </p:txBody>
      </p:sp>
    </p:spTree>
    <p:extLst>
      <p:ext uri="{BB962C8B-B14F-4D97-AF65-F5344CB8AC3E}">
        <p14:creationId xmlns:p14="http://schemas.microsoft.com/office/powerpoint/2010/main" val="38941208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dirty="0"/>
              <a:t>Klausimynai teiktai matematinei pagalbai įvertinti. </a:t>
            </a:r>
            <a:r>
              <a:rPr lang="lt-LT" dirty="0" smtClean="0"/>
              <a:t>Mokytojai.</a:t>
            </a:r>
            <a:endParaRPr lang="lt-LT" dirty="0"/>
          </a:p>
        </p:txBody>
      </p:sp>
      <p:sp>
        <p:nvSpPr>
          <p:cNvPr id="3" name="Turinio vietos rezervavimo ženklas 2"/>
          <p:cNvSpPr>
            <a:spLocks noGrp="1"/>
          </p:cNvSpPr>
          <p:nvPr>
            <p:ph idx="1"/>
          </p:nvPr>
        </p:nvSpPr>
        <p:spPr/>
        <p:txBody>
          <a:bodyPr>
            <a:normAutofit/>
          </a:bodyPr>
          <a:lstStyle/>
          <a:p>
            <a:pPr>
              <a:buFont typeface="Wingdings" panose="05000000000000000000" pitchFamily="2" charset="2"/>
              <a:buChar char="§"/>
            </a:pPr>
            <a:r>
              <a:rPr lang="lt-LT" dirty="0" smtClean="0"/>
              <a:t>Į </a:t>
            </a:r>
            <a:r>
              <a:rPr lang="lt-LT" dirty="0"/>
              <a:t>klausimyną atsakinėjo ne tik matematikos bet ir kiti dalykininkai, kurie </a:t>
            </a:r>
            <a:r>
              <a:rPr lang="lt-LT" dirty="0" smtClean="0"/>
              <a:t>dėstė antrose klasėse. </a:t>
            </a:r>
          </a:p>
          <a:p>
            <a:pPr>
              <a:buFont typeface="Wingdings" panose="05000000000000000000" pitchFamily="2" charset="2"/>
              <a:buChar char="§"/>
            </a:pPr>
            <a:r>
              <a:rPr lang="lt-LT" dirty="0" smtClean="0"/>
              <a:t>Mokytojai sako, </a:t>
            </a:r>
            <a:r>
              <a:rPr lang="lt-LT" dirty="0"/>
              <a:t>jog pagerėjo mokinių gebėjimas spręsti probleminius uždavinius</a:t>
            </a:r>
            <a:r>
              <a:rPr lang="lt-LT" dirty="0" smtClean="0"/>
              <a:t>.</a:t>
            </a:r>
          </a:p>
          <a:p>
            <a:pPr>
              <a:buFont typeface="Wingdings" panose="05000000000000000000" pitchFamily="2" charset="2"/>
              <a:buChar char="§"/>
            </a:pPr>
            <a:r>
              <a:rPr lang="lt-LT" dirty="0" smtClean="0"/>
              <a:t> </a:t>
            </a:r>
            <a:r>
              <a:rPr lang="lt-LT" dirty="0"/>
              <a:t>Mokytojai iš visų įgyvendintų veiklų didžiausią pagalbą, padėjusią mokiniams tobulėti, mato individualios konsultacijų teikime bei papildoma mokytojo pagalba pamokoje. </a:t>
            </a:r>
            <a:endParaRPr lang="lt-LT" dirty="0" smtClean="0"/>
          </a:p>
          <a:p>
            <a:pPr>
              <a:buFont typeface="Wingdings" panose="05000000000000000000" pitchFamily="2" charset="2"/>
              <a:buChar char="§"/>
            </a:pPr>
            <a:r>
              <a:rPr lang="lt-LT" dirty="0" smtClean="0"/>
              <a:t>Atviro </a:t>
            </a:r>
            <a:r>
              <a:rPr lang="lt-LT" dirty="0"/>
              <a:t>klausimo atsakymuose kartojosi nuomonės, jog reikia kuo labiau stengtis matematiką „</a:t>
            </a:r>
            <a:r>
              <a:rPr lang="lt-LT" dirty="0" smtClean="0"/>
              <a:t>pritraukti</a:t>
            </a:r>
            <a:r>
              <a:rPr lang="lt-LT" dirty="0"/>
              <a:t>“ prie gyvenimiškų situacijų. </a:t>
            </a:r>
          </a:p>
          <a:p>
            <a:endParaRPr lang="lt-LT" dirty="0"/>
          </a:p>
        </p:txBody>
      </p:sp>
    </p:spTree>
    <p:extLst>
      <p:ext uri="{BB962C8B-B14F-4D97-AF65-F5344CB8AC3E}">
        <p14:creationId xmlns:p14="http://schemas.microsoft.com/office/powerpoint/2010/main" val="12962651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dirty="0" smtClean="0"/>
              <a:t>Bendrųjų kompetencijų vertinimas</a:t>
            </a:r>
            <a:endParaRPr lang="lt-LT" dirty="0"/>
          </a:p>
        </p:txBody>
      </p:sp>
      <p:sp>
        <p:nvSpPr>
          <p:cNvPr id="3" name="Turinio vietos rezervavimo ženklas 2"/>
          <p:cNvSpPr>
            <a:spLocks noGrp="1"/>
          </p:cNvSpPr>
          <p:nvPr>
            <p:ph idx="1"/>
          </p:nvPr>
        </p:nvSpPr>
        <p:spPr/>
        <p:txBody>
          <a:bodyPr/>
          <a:lstStyle/>
          <a:p>
            <a:r>
              <a:rPr lang="lt-LT" dirty="0" smtClean="0"/>
              <a:t>Vykdytas 2 kartus per metus;</a:t>
            </a:r>
          </a:p>
          <a:p>
            <a:r>
              <a:rPr lang="lt-LT" dirty="0" smtClean="0"/>
              <a:t>Mokiniai, o po to mokytojai (matematikos ir klasės vadovas) vertino bendrąsias kompetencijas A-D skalėje, aiškintasi vertinimo skirtumai ir neatitikimai.</a:t>
            </a:r>
            <a:endParaRPr lang="lt-LT" dirty="0"/>
          </a:p>
        </p:txBody>
      </p:sp>
      <p:graphicFrame>
        <p:nvGraphicFramePr>
          <p:cNvPr id="4" name="Lentelė 3"/>
          <p:cNvGraphicFramePr>
            <a:graphicFrameLocks noGrp="1"/>
          </p:cNvGraphicFramePr>
          <p:nvPr>
            <p:extLst>
              <p:ext uri="{D42A27DB-BD31-4B8C-83A1-F6EECF244321}">
                <p14:modId xmlns:p14="http://schemas.microsoft.com/office/powerpoint/2010/main" val="2108559630"/>
              </p:ext>
            </p:extLst>
          </p:nvPr>
        </p:nvGraphicFramePr>
        <p:xfrm>
          <a:off x="1389063" y="3114675"/>
          <a:ext cx="8120700" cy="1125221"/>
        </p:xfrm>
        <a:graphic>
          <a:graphicData uri="http://schemas.openxmlformats.org/drawingml/2006/table">
            <a:tbl>
              <a:tblPr firstRow="1" firstCol="1" bandRow="1">
                <a:tableStyleId>{5C22544A-7EE6-4342-B048-85BDC9FD1C3A}</a:tableStyleId>
              </a:tblPr>
              <a:tblGrid>
                <a:gridCol w="1160100">
                  <a:extLst>
                    <a:ext uri="{9D8B030D-6E8A-4147-A177-3AD203B41FA5}">
                      <a16:colId xmlns:a16="http://schemas.microsoft.com/office/drawing/2014/main" val="2150041435"/>
                    </a:ext>
                  </a:extLst>
                </a:gridCol>
                <a:gridCol w="1160100">
                  <a:extLst>
                    <a:ext uri="{9D8B030D-6E8A-4147-A177-3AD203B41FA5}">
                      <a16:colId xmlns:a16="http://schemas.microsoft.com/office/drawing/2014/main" val="2243731757"/>
                    </a:ext>
                  </a:extLst>
                </a:gridCol>
                <a:gridCol w="1160100">
                  <a:extLst>
                    <a:ext uri="{9D8B030D-6E8A-4147-A177-3AD203B41FA5}">
                      <a16:colId xmlns:a16="http://schemas.microsoft.com/office/drawing/2014/main" val="2753758125"/>
                    </a:ext>
                  </a:extLst>
                </a:gridCol>
                <a:gridCol w="1160100">
                  <a:extLst>
                    <a:ext uri="{9D8B030D-6E8A-4147-A177-3AD203B41FA5}">
                      <a16:colId xmlns:a16="http://schemas.microsoft.com/office/drawing/2014/main" val="1227283766"/>
                    </a:ext>
                  </a:extLst>
                </a:gridCol>
                <a:gridCol w="1160100">
                  <a:extLst>
                    <a:ext uri="{9D8B030D-6E8A-4147-A177-3AD203B41FA5}">
                      <a16:colId xmlns:a16="http://schemas.microsoft.com/office/drawing/2014/main" val="1551128834"/>
                    </a:ext>
                  </a:extLst>
                </a:gridCol>
                <a:gridCol w="1160100">
                  <a:extLst>
                    <a:ext uri="{9D8B030D-6E8A-4147-A177-3AD203B41FA5}">
                      <a16:colId xmlns:a16="http://schemas.microsoft.com/office/drawing/2014/main" val="3437629064"/>
                    </a:ext>
                  </a:extLst>
                </a:gridCol>
                <a:gridCol w="1160100">
                  <a:extLst>
                    <a:ext uri="{9D8B030D-6E8A-4147-A177-3AD203B41FA5}">
                      <a16:colId xmlns:a16="http://schemas.microsoft.com/office/drawing/2014/main" val="1211985422"/>
                    </a:ext>
                  </a:extLst>
                </a:gridCol>
              </a:tblGrid>
              <a:tr h="200100">
                <a:tc gridSpan="4">
                  <a:txBody>
                    <a:bodyPr/>
                    <a:lstStyle/>
                    <a:p>
                      <a:pPr algn="ctr">
                        <a:lnSpc>
                          <a:spcPct val="107000"/>
                        </a:lnSpc>
                        <a:spcAft>
                          <a:spcPts val="0"/>
                        </a:spcAft>
                      </a:pPr>
                      <a:r>
                        <a:rPr lang="lt-LT" sz="1400">
                          <a:effectLst/>
                        </a:rPr>
                        <a:t>Mokėjimo mokytis kompetencija</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hMerge="1">
                  <a:txBody>
                    <a:bodyPr/>
                    <a:lstStyle/>
                    <a:p>
                      <a:endParaRPr lang="lt-LT"/>
                    </a:p>
                  </a:txBody>
                  <a:tcPr/>
                </a:tc>
                <a:tc hMerge="1">
                  <a:txBody>
                    <a:bodyPr/>
                    <a:lstStyle/>
                    <a:p>
                      <a:endParaRPr lang="lt-LT"/>
                    </a:p>
                  </a:txBody>
                  <a:tcPr/>
                </a:tc>
                <a:tc hMerge="1">
                  <a:txBody>
                    <a:bodyPr/>
                    <a:lstStyle/>
                    <a:p>
                      <a:endParaRPr lang="lt-LT"/>
                    </a:p>
                  </a:txBody>
                  <a:tcPr/>
                </a:tc>
                <a:tc gridSpan="3">
                  <a:txBody>
                    <a:bodyPr/>
                    <a:lstStyle/>
                    <a:p>
                      <a:pPr algn="ctr">
                        <a:lnSpc>
                          <a:spcPct val="107000"/>
                        </a:lnSpc>
                        <a:spcAft>
                          <a:spcPts val="0"/>
                        </a:spcAft>
                      </a:pPr>
                      <a:r>
                        <a:rPr lang="lt-LT" sz="1400">
                          <a:effectLst/>
                        </a:rPr>
                        <a:t>Komunikavimo kompetencija</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hMerge="1">
                  <a:txBody>
                    <a:bodyPr/>
                    <a:lstStyle/>
                    <a:p>
                      <a:endParaRPr lang="lt-LT"/>
                    </a:p>
                  </a:txBody>
                  <a:tcPr/>
                </a:tc>
                <a:tc hMerge="1">
                  <a:txBody>
                    <a:bodyPr/>
                    <a:lstStyle/>
                    <a:p>
                      <a:endParaRPr lang="lt-LT"/>
                    </a:p>
                  </a:txBody>
                  <a:tcPr/>
                </a:tc>
                <a:extLst>
                  <a:ext uri="{0D108BD9-81ED-4DB2-BD59-A6C34878D82A}">
                    <a16:rowId xmlns:a16="http://schemas.microsoft.com/office/drawing/2014/main" val="237417396"/>
                  </a:ext>
                </a:extLst>
              </a:tr>
              <a:tr h="800025">
                <a:tc>
                  <a:txBody>
                    <a:bodyPr/>
                    <a:lstStyle/>
                    <a:p>
                      <a:pPr algn="ctr">
                        <a:lnSpc>
                          <a:spcPct val="107000"/>
                        </a:lnSpc>
                        <a:spcAft>
                          <a:spcPts val="0"/>
                        </a:spcAft>
                      </a:pPr>
                      <a:r>
                        <a:rPr lang="lt-LT" sz="1100" b="0" dirty="0">
                          <a:solidFill>
                            <a:schemeClr val="tx1"/>
                          </a:solidFill>
                          <a:effectLst/>
                        </a:rPr>
                        <a:t>Noriu mokytis ir tobulėti</a:t>
                      </a:r>
                      <a:endParaRPr lang="lt-LT"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F5D9CC"/>
                    </a:solidFill>
                  </a:tcPr>
                </a:tc>
                <a:tc>
                  <a:txBody>
                    <a:bodyPr/>
                    <a:lstStyle/>
                    <a:p>
                      <a:pPr algn="ctr">
                        <a:lnSpc>
                          <a:spcPct val="107000"/>
                        </a:lnSpc>
                        <a:spcAft>
                          <a:spcPts val="0"/>
                        </a:spcAft>
                      </a:pPr>
                      <a:r>
                        <a:rPr lang="lt-LT" sz="1100">
                          <a:effectLst/>
                        </a:rPr>
                        <a:t>Esu atsakingas už savo mokymąsi, rezultatus</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lt-LT" sz="1100">
                          <a:effectLst/>
                        </a:rPr>
                        <a:t>Galiu padėti, padedu kitiems mokytis</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lt-LT" sz="1100" dirty="0">
                          <a:effectLst/>
                        </a:rPr>
                        <a:t>Žinau, ką daryti, kad mokymosi rezultatai gerėtų</a:t>
                      </a:r>
                      <a:endParaRPr lang="lt-L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lt-LT" sz="1100">
                          <a:effectLst/>
                        </a:rPr>
                        <a:t>Suprantu mokomąją informaciją</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lt-LT" sz="1100">
                          <a:effectLst/>
                        </a:rPr>
                        <a:t>Aiškiai, suprantamai perteikiu mokomąją informaciją</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lt-LT" sz="1100" dirty="0">
                          <a:effectLst/>
                        </a:rPr>
                        <a:t>Gebu išklausyti, bendrauti atsižvelgiant į situaciją</a:t>
                      </a:r>
                      <a:endParaRPr lang="lt-L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036844969"/>
                  </a:ext>
                </a:extLst>
              </a:tr>
            </a:tbl>
          </a:graphicData>
        </a:graphic>
      </p:graphicFrame>
      <p:graphicFrame>
        <p:nvGraphicFramePr>
          <p:cNvPr id="5" name="Lentelė 4"/>
          <p:cNvGraphicFramePr>
            <a:graphicFrameLocks noGrp="1"/>
          </p:cNvGraphicFramePr>
          <p:nvPr>
            <p:extLst>
              <p:ext uri="{D42A27DB-BD31-4B8C-83A1-F6EECF244321}">
                <p14:modId xmlns:p14="http://schemas.microsoft.com/office/powerpoint/2010/main" val="3641425983"/>
              </p:ext>
            </p:extLst>
          </p:nvPr>
        </p:nvGraphicFramePr>
        <p:xfrm>
          <a:off x="1389063" y="4422670"/>
          <a:ext cx="6840540" cy="1068132"/>
        </p:xfrm>
        <a:graphic>
          <a:graphicData uri="http://schemas.openxmlformats.org/drawingml/2006/table">
            <a:tbl>
              <a:tblPr firstRow="1" firstCol="1" bandRow="1">
                <a:tableStyleId>{5C22544A-7EE6-4342-B048-85BDC9FD1C3A}</a:tableStyleId>
              </a:tblPr>
              <a:tblGrid>
                <a:gridCol w="1140090">
                  <a:extLst>
                    <a:ext uri="{9D8B030D-6E8A-4147-A177-3AD203B41FA5}">
                      <a16:colId xmlns:a16="http://schemas.microsoft.com/office/drawing/2014/main" val="1933328855"/>
                    </a:ext>
                  </a:extLst>
                </a:gridCol>
                <a:gridCol w="1140090">
                  <a:extLst>
                    <a:ext uri="{9D8B030D-6E8A-4147-A177-3AD203B41FA5}">
                      <a16:colId xmlns:a16="http://schemas.microsoft.com/office/drawing/2014/main" val="4219148318"/>
                    </a:ext>
                  </a:extLst>
                </a:gridCol>
                <a:gridCol w="1140090">
                  <a:extLst>
                    <a:ext uri="{9D8B030D-6E8A-4147-A177-3AD203B41FA5}">
                      <a16:colId xmlns:a16="http://schemas.microsoft.com/office/drawing/2014/main" val="2632374627"/>
                    </a:ext>
                  </a:extLst>
                </a:gridCol>
                <a:gridCol w="1140090">
                  <a:extLst>
                    <a:ext uri="{9D8B030D-6E8A-4147-A177-3AD203B41FA5}">
                      <a16:colId xmlns:a16="http://schemas.microsoft.com/office/drawing/2014/main" val="2574038787"/>
                    </a:ext>
                  </a:extLst>
                </a:gridCol>
                <a:gridCol w="1140090">
                  <a:extLst>
                    <a:ext uri="{9D8B030D-6E8A-4147-A177-3AD203B41FA5}">
                      <a16:colId xmlns:a16="http://schemas.microsoft.com/office/drawing/2014/main" val="549352444"/>
                    </a:ext>
                  </a:extLst>
                </a:gridCol>
                <a:gridCol w="1140090">
                  <a:extLst>
                    <a:ext uri="{9D8B030D-6E8A-4147-A177-3AD203B41FA5}">
                      <a16:colId xmlns:a16="http://schemas.microsoft.com/office/drawing/2014/main" val="734875699"/>
                    </a:ext>
                  </a:extLst>
                </a:gridCol>
              </a:tblGrid>
              <a:tr h="160277">
                <a:tc gridSpan="3">
                  <a:txBody>
                    <a:bodyPr/>
                    <a:lstStyle/>
                    <a:p>
                      <a:pPr algn="ctr">
                        <a:lnSpc>
                          <a:spcPct val="107000"/>
                        </a:lnSpc>
                        <a:spcAft>
                          <a:spcPts val="0"/>
                        </a:spcAft>
                      </a:pPr>
                      <a:r>
                        <a:rPr lang="lt-LT" sz="1400" dirty="0">
                          <a:effectLst/>
                        </a:rPr>
                        <a:t>Iniciatyvumo, kūrybiškumo </a:t>
                      </a:r>
                      <a:r>
                        <a:rPr lang="lt-LT" sz="1400" dirty="0" smtClean="0">
                          <a:effectLst/>
                        </a:rPr>
                        <a:t>kompetencija</a:t>
                      </a:r>
                      <a:endParaRPr lang="lt-L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hMerge="1">
                  <a:txBody>
                    <a:bodyPr/>
                    <a:lstStyle/>
                    <a:p>
                      <a:endParaRPr lang="lt-LT"/>
                    </a:p>
                  </a:txBody>
                  <a:tcPr/>
                </a:tc>
                <a:tc hMerge="1">
                  <a:txBody>
                    <a:bodyPr/>
                    <a:lstStyle/>
                    <a:p>
                      <a:endParaRPr lang="lt-LT"/>
                    </a:p>
                  </a:txBody>
                  <a:tcPr/>
                </a:tc>
                <a:tc gridSpan="3">
                  <a:txBody>
                    <a:bodyPr/>
                    <a:lstStyle/>
                    <a:p>
                      <a:pPr algn="ctr">
                        <a:lnSpc>
                          <a:spcPct val="107000"/>
                        </a:lnSpc>
                        <a:spcAft>
                          <a:spcPts val="0"/>
                        </a:spcAft>
                      </a:pPr>
                      <a:r>
                        <a:rPr lang="lt-LT" sz="1400">
                          <a:effectLst/>
                        </a:rPr>
                        <a:t>Pažinimo kompetencija</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hMerge="1">
                  <a:txBody>
                    <a:bodyPr/>
                    <a:lstStyle/>
                    <a:p>
                      <a:endParaRPr lang="lt-LT"/>
                    </a:p>
                  </a:txBody>
                  <a:tcPr/>
                </a:tc>
                <a:tc hMerge="1">
                  <a:txBody>
                    <a:bodyPr/>
                    <a:lstStyle/>
                    <a:p>
                      <a:endParaRPr lang="lt-LT"/>
                    </a:p>
                  </a:txBody>
                  <a:tcPr/>
                </a:tc>
                <a:extLst>
                  <a:ext uri="{0D108BD9-81ED-4DB2-BD59-A6C34878D82A}">
                    <a16:rowId xmlns:a16="http://schemas.microsoft.com/office/drawing/2014/main" val="3474697312"/>
                  </a:ext>
                </a:extLst>
              </a:tr>
              <a:tr h="839849">
                <a:tc>
                  <a:txBody>
                    <a:bodyPr/>
                    <a:lstStyle/>
                    <a:p>
                      <a:pPr algn="ctr">
                        <a:lnSpc>
                          <a:spcPct val="107000"/>
                        </a:lnSpc>
                        <a:spcAft>
                          <a:spcPts val="0"/>
                        </a:spcAft>
                      </a:pPr>
                      <a:r>
                        <a:rPr lang="lt-LT" sz="1100" b="0" dirty="0">
                          <a:solidFill>
                            <a:schemeClr val="tx1"/>
                          </a:solidFill>
                          <a:effectLst/>
                        </a:rPr>
                        <a:t>Pritaikau turimas žinias praktikoje</a:t>
                      </a:r>
                      <a:endParaRPr lang="lt-LT"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F5D9CC"/>
                    </a:solidFill>
                  </a:tcPr>
                </a:tc>
                <a:tc>
                  <a:txBody>
                    <a:bodyPr/>
                    <a:lstStyle/>
                    <a:p>
                      <a:pPr algn="ctr">
                        <a:lnSpc>
                          <a:spcPct val="107000"/>
                        </a:lnSpc>
                        <a:spcAft>
                          <a:spcPts val="0"/>
                        </a:spcAft>
                      </a:pPr>
                      <a:r>
                        <a:rPr lang="lt-LT" sz="1100">
                          <a:effectLst/>
                        </a:rPr>
                        <a:t>Bendrauju, siūlau idėjas pamokų  metu</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lt-LT" sz="1100" dirty="0">
                          <a:effectLst/>
                        </a:rPr>
                        <a:t>Dalyvauju įvairiose veiklose, įtraukiu kitus</a:t>
                      </a:r>
                      <a:endParaRPr lang="lt-L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lt-LT" sz="1100" dirty="0">
                          <a:effectLst/>
                        </a:rPr>
                        <a:t>Turiu sritį, veiklą, kuria domiuosi</a:t>
                      </a:r>
                      <a:endParaRPr lang="lt-L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lt-LT" sz="1100">
                          <a:effectLst/>
                        </a:rPr>
                        <a:t>Sprendžiu problemas su kuriomis susiduriu</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lt-LT" sz="1100" dirty="0">
                          <a:effectLst/>
                        </a:rPr>
                        <a:t>Gebu daryti išvadas ir keistis</a:t>
                      </a:r>
                      <a:endParaRPr lang="lt-L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287357527"/>
                  </a:ext>
                </a:extLst>
              </a:tr>
            </a:tbl>
          </a:graphicData>
        </a:graphic>
      </p:graphicFrame>
      <p:graphicFrame>
        <p:nvGraphicFramePr>
          <p:cNvPr id="6" name="Lentelė 5"/>
          <p:cNvGraphicFramePr>
            <a:graphicFrameLocks noGrp="1"/>
          </p:cNvGraphicFramePr>
          <p:nvPr>
            <p:extLst>
              <p:ext uri="{D42A27DB-BD31-4B8C-83A1-F6EECF244321}">
                <p14:modId xmlns:p14="http://schemas.microsoft.com/office/powerpoint/2010/main" val="498453149"/>
              </p:ext>
            </p:extLst>
          </p:nvPr>
        </p:nvGraphicFramePr>
        <p:xfrm>
          <a:off x="1389063" y="5611626"/>
          <a:ext cx="7941745" cy="1158102"/>
        </p:xfrm>
        <a:graphic>
          <a:graphicData uri="http://schemas.openxmlformats.org/drawingml/2006/table">
            <a:tbl>
              <a:tblPr firstRow="1" firstCol="1" bandRow="1">
                <a:tableStyleId>{5C22544A-7EE6-4342-B048-85BDC9FD1C3A}</a:tableStyleId>
              </a:tblPr>
              <a:tblGrid>
                <a:gridCol w="1130749">
                  <a:extLst>
                    <a:ext uri="{9D8B030D-6E8A-4147-A177-3AD203B41FA5}">
                      <a16:colId xmlns:a16="http://schemas.microsoft.com/office/drawing/2014/main" val="4257835006"/>
                    </a:ext>
                  </a:extLst>
                </a:gridCol>
                <a:gridCol w="1130749">
                  <a:extLst>
                    <a:ext uri="{9D8B030D-6E8A-4147-A177-3AD203B41FA5}">
                      <a16:colId xmlns:a16="http://schemas.microsoft.com/office/drawing/2014/main" val="1632535578"/>
                    </a:ext>
                  </a:extLst>
                </a:gridCol>
                <a:gridCol w="1130749">
                  <a:extLst>
                    <a:ext uri="{9D8B030D-6E8A-4147-A177-3AD203B41FA5}">
                      <a16:colId xmlns:a16="http://schemas.microsoft.com/office/drawing/2014/main" val="3410009120"/>
                    </a:ext>
                  </a:extLst>
                </a:gridCol>
                <a:gridCol w="1130749">
                  <a:extLst>
                    <a:ext uri="{9D8B030D-6E8A-4147-A177-3AD203B41FA5}">
                      <a16:colId xmlns:a16="http://schemas.microsoft.com/office/drawing/2014/main" val="51289488"/>
                    </a:ext>
                  </a:extLst>
                </a:gridCol>
                <a:gridCol w="1130749">
                  <a:extLst>
                    <a:ext uri="{9D8B030D-6E8A-4147-A177-3AD203B41FA5}">
                      <a16:colId xmlns:a16="http://schemas.microsoft.com/office/drawing/2014/main" val="1245615831"/>
                    </a:ext>
                  </a:extLst>
                </a:gridCol>
                <a:gridCol w="1130749">
                  <a:extLst>
                    <a:ext uri="{9D8B030D-6E8A-4147-A177-3AD203B41FA5}">
                      <a16:colId xmlns:a16="http://schemas.microsoft.com/office/drawing/2014/main" val="3237739304"/>
                    </a:ext>
                  </a:extLst>
                </a:gridCol>
                <a:gridCol w="1157251">
                  <a:extLst>
                    <a:ext uri="{9D8B030D-6E8A-4147-A177-3AD203B41FA5}">
                      <a16:colId xmlns:a16="http://schemas.microsoft.com/office/drawing/2014/main" val="1929667976"/>
                    </a:ext>
                  </a:extLst>
                </a:gridCol>
              </a:tblGrid>
              <a:tr h="208490">
                <a:tc gridSpan="4">
                  <a:txBody>
                    <a:bodyPr/>
                    <a:lstStyle/>
                    <a:p>
                      <a:pPr algn="ctr">
                        <a:lnSpc>
                          <a:spcPct val="107000"/>
                        </a:lnSpc>
                        <a:spcAft>
                          <a:spcPts val="0"/>
                        </a:spcAft>
                      </a:pPr>
                      <a:r>
                        <a:rPr lang="lt-LT" sz="1400" dirty="0">
                          <a:effectLst/>
                        </a:rPr>
                        <a:t>Asmeninė kompetencija</a:t>
                      </a:r>
                      <a:endParaRPr lang="lt-L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hMerge="1">
                  <a:txBody>
                    <a:bodyPr/>
                    <a:lstStyle/>
                    <a:p>
                      <a:endParaRPr lang="lt-LT"/>
                    </a:p>
                  </a:txBody>
                  <a:tcPr/>
                </a:tc>
                <a:tc hMerge="1">
                  <a:txBody>
                    <a:bodyPr/>
                    <a:lstStyle/>
                    <a:p>
                      <a:endParaRPr lang="lt-LT"/>
                    </a:p>
                  </a:txBody>
                  <a:tcPr/>
                </a:tc>
                <a:tc hMerge="1">
                  <a:txBody>
                    <a:bodyPr/>
                    <a:lstStyle/>
                    <a:p>
                      <a:endParaRPr lang="lt-LT"/>
                    </a:p>
                  </a:txBody>
                  <a:tcPr/>
                </a:tc>
                <a:tc gridSpan="3">
                  <a:txBody>
                    <a:bodyPr/>
                    <a:lstStyle/>
                    <a:p>
                      <a:pPr algn="ctr">
                        <a:lnSpc>
                          <a:spcPct val="107000"/>
                        </a:lnSpc>
                        <a:spcAft>
                          <a:spcPts val="0"/>
                        </a:spcAft>
                      </a:pPr>
                      <a:r>
                        <a:rPr lang="lt-LT" sz="1400">
                          <a:effectLst/>
                        </a:rPr>
                        <a:t>Socialinė kompetencija</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hMerge="1">
                  <a:txBody>
                    <a:bodyPr/>
                    <a:lstStyle/>
                    <a:p>
                      <a:endParaRPr lang="lt-LT"/>
                    </a:p>
                  </a:txBody>
                  <a:tcPr/>
                </a:tc>
                <a:tc hMerge="1">
                  <a:txBody>
                    <a:bodyPr/>
                    <a:lstStyle/>
                    <a:p>
                      <a:endParaRPr lang="lt-LT"/>
                    </a:p>
                  </a:txBody>
                  <a:tcPr/>
                </a:tc>
                <a:extLst>
                  <a:ext uri="{0D108BD9-81ED-4DB2-BD59-A6C34878D82A}">
                    <a16:rowId xmlns:a16="http://schemas.microsoft.com/office/drawing/2014/main" val="301585584"/>
                  </a:ext>
                </a:extLst>
              </a:tr>
              <a:tr h="929819">
                <a:tc>
                  <a:txBody>
                    <a:bodyPr/>
                    <a:lstStyle/>
                    <a:p>
                      <a:pPr algn="ctr"/>
                      <a:r>
                        <a:rPr lang="lt-LT" sz="1100" b="0" kern="1200" dirty="0" smtClean="0">
                          <a:solidFill>
                            <a:schemeClr val="tx1"/>
                          </a:solidFill>
                          <a:effectLst/>
                          <a:latin typeface="+mn-lt"/>
                          <a:ea typeface="+mn-ea"/>
                          <a:cs typeface="+mn-cs"/>
                        </a:rPr>
                        <a:t>Pasitikiu savo jėgomis</a:t>
                      </a:r>
                      <a:endParaRPr lang="lt-LT" sz="1100" b="0" dirty="0">
                        <a:solidFill>
                          <a:schemeClr val="tx1"/>
                        </a:solidFill>
                      </a:endParaRPr>
                    </a:p>
                  </a:txBody>
                  <a:tcPr marL="68580" marR="68580" marT="0" marB="0" anchor="ctr">
                    <a:solidFill>
                      <a:srgbClr val="F5D9CC"/>
                    </a:solidFill>
                  </a:tcPr>
                </a:tc>
                <a:tc>
                  <a:txBody>
                    <a:bodyPr/>
                    <a:lstStyle/>
                    <a:p>
                      <a:pPr algn="ctr">
                        <a:lnSpc>
                          <a:spcPct val="107000"/>
                        </a:lnSpc>
                        <a:spcAft>
                          <a:spcPts val="0"/>
                        </a:spcAft>
                      </a:pPr>
                      <a:r>
                        <a:rPr lang="lt-LT" sz="1100" b="0" dirty="0">
                          <a:solidFill>
                            <a:schemeClr val="tx1"/>
                          </a:solidFill>
                          <a:effectLst/>
                        </a:rPr>
                        <a:t>Gebu siekti ir siekiu suplanuoto tikslo</a:t>
                      </a:r>
                      <a:endParaRPr lang="lt-LT"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lt-LT" sz="1100" dirty="0">
                          <a:effectLst/>
                        </a:rPr>
                        <a:t>Esu sau sąžiningas ir atsakingas</a:t>
                      </a:r>
                      <a:endParaRPr lang="lt-L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lt-LT" sz="1100">
                          <a:effectLst/>
                        </a:rPr>
                        <a:t>Kontroliuoju savo elgesį sudėtingose situacijose</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lt-LT" sz="1100">
                          <a:effectLst/>
                        </a:rPr>
                        <a:t>Žinau savo ir kitų teises, pareigas</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lt-LT" sz="1100" dirty="0">
                          <a:effectLst/>
                        </a:rPr>
                        <a:t>Gerbiu, toleruoju kitokią nuomonę, žmogų</a:t>
                      </a:r>
                      <a:endParaRPr lang="lt-L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lt-LT" sz="1100" dirty="0">
                          <a:effectLst/>
                        </a:rPr>
                        <a:t>Esu draugiškas, padedu kitiems</a:t>
                      </a:r>
                      <a:endParaRPr lang="lt-L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345740268"/>
                  </a:ext>
                </a:extLst>
              </a:tr>
            </a:tbl>
          </a:graphicData>
        </a:graphic>
      </p:graphicFrame>
    </p:spTree>
    <p:extLst>
      <p:ext uri="{BB962C8B-B14F-4D97-AF65-F5344CB8AC3E}">
        <p14:creationId xmlns:p14="http://schemas.microsoft.com/office/powerpoint/2010/main" val="22769016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avadinimas 3"/>
          <p:cNvSpPr>
            <a:spLocks noGrp="1"/>
          </p:cNvSpPr>
          <p:nvPr>
            <p:ph type="title"/>
          </p:nvPr>
        </p:nvSpPr>
        <p:spPr/>
        <p:txBody>
          <a:bodyPr/>
          <a:lstStyle/>
          <a:p>
            <a:r>
              <a:rPr lang="lt-LT" dirty="0" smtClean="0"/>
              <a:t>Matematinių kompetencijų vertinimas</a:t>
            </a:r>
            <a:endParaRPr lang="lt-LT" dirty="0"/>
          </a:p>
        </p:txBody>
      </p:sp>
      <p:sp>
        <p:nvSpPr>
          <p:cNvPr id="5" name="Turinio vietos rezervavimo ženklas 4"/>
          <p:cNvSpPr>
            <a:spLocks noGrp="1"/>
          </p:cNvSpPr>
          <p:nvPr>
            <p:ph sz="half" idx="1"/>
          </p:nvPr>
        </p:nvSpPr>
        <p:spPr/>
        <p:txBody>
          <a:bodyPr>
            <a:normAutofit fontScale="92500" lnSpcReduction="20000"/>
          </a:bodyPr>
          <a:lstStyle/>
          <a:p>
            <a:r>
              <a:rPr lang="lt-LT" dirty="0" smtClean="0"/>
              <a:t>1. Baziniam </a:t>
            </a:r>
            <a:r>
              <a:rPr lang="lt-LT" dirty="0"/>
              <a:t>žinių lygiui nustatyti 2018 m. spalio pirmąją savaitę 10 klasės mokiniai atliko du diagnostinius testus: </a:t>
            </a:r>
          </a:p>
          <a:p>
            <a:r>
              <a:rPr lang="lt-LT" dirty="0"/>
              <a:t>a.	2014 metų PUPP užduočių (be 10-os klasės kurso </a:t>
            </a:r>
            <a:r>
              <a:rPr lang="lt-LT" dirty="0" smtClean="0"/>
              <a:t>uždavinių);</a:t>
            </a:r>
            <a:endParaRPr lang="lt-LT" dirty="0"/>
          </a:p>
          <a:p>
            <a:r>
              <a:rPr lang="lt-LT" dirty="0"/>
              <a:t>b.	10 bazinių uždavinių iš projekto metu sukurto integralių ir </a:t>
            </a:r>
            <a:r>
              <a:rPr lang="lt-LT" dirty="0" err="1"/>
              <a:t>kontekstualių</a:t>
            </a:r>
            <a:r>
              <a:rPr lang="lt-LT" dirty="0"/>
              <a:t> matematikos užduočių banko: 6 uždaviniai patenkinamo lygmens, 2 – pagrindinio, 2 – </a:t>
            </a:r>
            <a:r>
              <a:rPr lang="lt-LT" dirty="0" smtClean="0"/>
              <a:t>aukštesniojo.</a:t>
            </a:r>
            <a:endParaRPr lang="lt-LT" dirty="0"/>
          </a:p>
          <a:p>
            <a:r>
              <a:rPr lang="lt-LT" dirty="0"/>
              <a:t>2.	2018 metų gruodžio viduryje mokiniai kartoja tuos pačius 10 bazinių uždavinių. Mokytojai atlieka analizę, palygina duomenis.</a:t>
            </a:r>
          </a:p>
          <a:p>
            <a:endParaRPr lang="lt-LT" dirty="0"/>
          </a:p>
        </p:txBody>
      </p:sp>
      <p:sp>
        <p:nvSpPr>
          <p:cNvPr id="6" name="Turinio vietos rezervavimo ženklas 5"/>
          <p:cNvSpPr>
            <a:spLocks noGrp="1"/>
          </p:cNvSpPr>
          <p:nvPr>
            <p:ph sz="half" idx="2"/>
          </p:nvPr>
        </p:nvSpPr>
        <p:spPr/>
        <p:txBody>
          <a:bodyPr>
            <a:normAutofit fontScale="92500" lnSpcReduction="20000"/>
          </a:bodyPr>
          <a:lstStyle/>
          <a:p>
            <a:r>
              <a:rPr lang="lt-LT" dirty="0" smtClean="0"/>
              <a:t>3. 2019 </a:t>
            </a:r>
            <a:r>
              <a:rPr lang="lt-LT" dirty="0"/>
              <a:t>m. kovo pirmąją savaitę mokiniai sprendžia antrąją 10 uždavinių dalį iš užduočių banko. Pateikiami nauji uždaviniai, laikantis principo: 5 uždaviniai patenkinamo lygmens, 3 – pagrindinio, 2 – aukštesniojo. </a:t>
            </a:r>
            <a:endParaRPr lang="lt-LT" dirty="0" smtClean="0"/>
          </a:p>
          <a:p>
            <a:r>
              <a:rPr lang="lt-LT" dirty="0" smtClean="0"/>
              <a:t>4</a:t>
            </a:r>
            <a:r>
              <a:rPr lang="lt-LT" dirty="0"/>
              <a:t>.	Gegužės viduryje mokiniai atlieka baigiamąsias užduotis:</a:t>
            </a:r>
          </a:p>
          <a:p>
            <a:r>
              <a:rPr lang="lt-LT" dirty="0"/>
              <a:t>a.	2014 metų PUPP užduočių – jau spręstų metų pradžioje ir atskirai 10-os klasės kurso </a:t>
            </a:r>
            <a:r>
              <a:rPr lang="lt-LT" dirty="0" smtClean="0"/>
              <a:t>uždavinių;</a:t>
            </a:r>
            <a:endParaRPr lang="lt-LT" dirty="0"/>
          </a:p>
          <a:p>
            <a:r>
              <a:rPr lang="lt-LT" dirty="0"/>
              <a:t>b.	Trečiąją 10 uždavinių dalį iš užduočių banko. Pateikiami nauji uždaviniai, laikantis principo: 4 uždaviniai patenkinamo lygmens, 3 – pagrindinio, 3 – aukštesniojo. Nustatomas mokinio </a:t>
            </a:r>
            <a:r>
              <a:rPr lang="lt-LT" dirty="0" smtClean="0"/>
              <a:t>lygmuo.</a:t>
            </a:r>
            <a:endParaRPr lang="lt-LT" dirty="0"/>
          </a:p>
          <a:p>
            <a:endParaRPr lang="lt-LT" dirty="0"/>
          </a:p>
        </p:txBody>
      </p:sp>
    </p:spTree>
    <p:extLst>
      <p:ext uri="{BB962C8B-B14F-4D97-AF65-F5344CB8AC3E}">
        <p14:creationId xmlns:p14="http://schemas.microsoft.com/office/powerpoint/2010/main" val="18989459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dirty="0" smtClean="0"/>
              <a:t>Praplėsta tyrimo sritis</a:t>
            </a:r>
            <a:endParaRPr lang="lt-LT" dirty="0"/>
          </a:p>
        </p:txBody>
      </p:sp>
      <p:sp>
        <p:nvSpPr>
          <p:cNvPr id="3" name="Turinio vietos rezervavimo ženklas 2"/>
          <p:cNvSpPr>
            <a:spLocks noGrp="1"/>
          </p:cNvSpPr>
          <p:nvPr>
            <p:ph sz="half" idx="1"/>
          </p:nvPr>
        </p:nvSpPr>
        <p:spPr/>
        <p:txBody>
          <a:bodyPr/>
          <a:lstStyle/>
          <a:p>
            <a:r>
              <a:rPr lang="lt-LT" dirty="0" smtClean="0"/>
              <a:t>Gimnazijoje iškilus diskusijoms dėl IT įrangos tikslingumo, panaudojimo įvairiose pamokose ir pamokos vadybos niuansų, nuspręsta vykdyti tyrimą apie aktyvius ugdymo metodus pamokoje.</a:t>
            </a:r>
            <a:endParaRPr lang="lt-LT" dirty="0"/>
          </a:p>
        </p:txBody>
      </p:sp>
      <p:sp>
        <p:nvSpPr>
          <p:cNvPr id="4" name="Turinio vietos rezervavimo ženklas 3"/>
          <p:cNvSpPr>
            <a:spLocks noGrp="1"/>
          </p:cNvSpPr>
          <p:nvPr>
            <p:ph sz="half" idx="2"/>
          </p:nvPr>
        </p:nvSpPr>
        <p:spPr/>
        <p:txBody>
          <a:bodyPr/>
          <a:lstStyle/>
          <a:p>
            <a:r>
              <a:rPr lang="lt-LT" dirty="0" smtClean="0"/>
              <a:t>Vidaus įsivertinimo sritis papildyta 2.2.2 – Mokymosi organizavimas.</a:t>
            </a:r>
            <a:endParaRPr lang="lt-LT" dirty="0"/>
          </a:p>
        </p:txBody>
      </p:sp>
    </p:spTree>
    <p:extLst>
      <p:ext uri="{BB962C8B-B14F-4D97-AF65-F5344CB8AC3E}">
        <p14:creationId xmlns:p14="http://schemas.microsoft.com/office/powerpoint/2010/main" val="27356940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ctrTitle"/>
          </p:nvPr>
        </p:nvSpPr>
        <p:spPr>
          <a:xfrm>
            <a:off x="1097279" y="758952"/>
            <a:ext cx="10695327" cy="3566160"/>
          </a:xfrm>
        </p:spPr>
        <p:txBody>
          <a:bodyPr/>
          <a:lstStyle/>
          <a:p>
            <a:r>
              <a:rPr lang="lt-LT" sz="6600" dirty="0" smtClean="0"/>
              <a:t>Mokinių apklausa </a:t>
            </a:r>
            <a:br>
              <a:rPr lang="lt-LT" sz="6600" dirty="0" smtClean="0"/>
            </a:br>
            <a:r>
              <a:rPr lang="lt-LT" sz="6600" dirty="0" smtClean="0"/>
              <a:t>„Aktyvieji ugdymo metodai pamokoje“</a:t>
            </a:r>
            <a:endParaRPr lang="lt-LT" sz="6600" dirty="0"/>
          </a:p>
        </p:txBody>
      </p:sp>
      <p:sp>
        <p:nvSpPr>
          <p:cNvPr id="3" name="Antrinis pavadinimas 2"/>
          <p:cNvSpPr>
            <a:spLocks noGrp="1"/>
          </p:cNvSpPr>
          <p:nvPr>
            <p:ph type="subTitle" idx="1"/>
          </p:nvPr>
        </p:nvSpPr>
        <p:spPr/>
        <p:txBody>
          <a:bodyPr/>
          <a:lstStyle/>
          <a:p>
            <a:r>
              <a:rPr lang="lt-LT" dirty="0" smtClean="0"/>
              <a:t>Apklausos vykdymo data: 2018 m. lapkričio 3-ia savaitė</a:t>
            </a:r>
            <a:endParaRPr lang="lt-LT" dirty="0"/>
          </a:p>
        </p:txBody>
      </p:sp>
    </p:spTree>
    <p:extLst>
      <p:ext uri="{BB962C8B-B14F-4D97-AF65-F5344CB8AC3E}">
        <p14:creationId xmlns:p14="http://schemas.microsoft.com/office/powerpoint/2010/main" val="37561456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dirty="0"/>
              <a:t>Kurioje klasėje tu mokaisi?</a:t>
            </a:r>
          </a:p>
        </p:txBody>
      </p:sp>
      <p:pic>
        <p:nvPicPr>
          <p:cNvPr id="4" name="Turinio vietos rezervavimo ženklas 3" descr="Ekrano nukirtimas"/>
          <p:cNvPicPr>
            <a:picLocks noGrp="1" noChangeAspect="1"/>
          </p:cNvPicPr>
          <p:nvPr>
            <p:ph idx="1"/>
          </p:nvPr>
        </p:nvPicPr>
        <p:blipFill rotWithShape="1">
          <a:blip r:embed="rId2">
            <a:extLst>
              <a:ext uri="{28A0092B-C50C-407E-A947-70E740481C1C}">
                <a14:useLocalDpi xmlns:a14="http://schemas.microsoft.com/office/drawing/2010/main" val="0"/>
              </a:ext>
            </a:extLst>
          </a:blip>
          <a:srcRect l="-205" t="23279" r="18899"/>
          <a:stretch/>
        </p:blipFill>
        <p:spPr>
          <a:xfrm>
            <a:off x="1681655" y="2375337"/>
            <a:ext cx="6737131" cy="3771431"/>
          </a:xfrm>
        </p:spPr>
      </p:pic>
      <p:sp>
        <p:nvSpPr>
          <p:cNvPr id="5" name="TextBox 4"/>
          <p:cNvSpPr txBox="1"/>
          <p:nvPr/>
        </p:nvSpPr>
        <p:spPr>
          <a:xfrm>
            <a:off x="4403834" y="3310758"/>
            <a:ext cx="851339" cy="338554"/>
          </a:xfrm>
          <a:prstGeom prst="rect">
            <a:avLst/>
          </a:prstGeom>
          <a:noFill/>
        </p:spPr>
        <p:txBody>
          <a:bodyPr wrap="square" rtlCol="0">
            <a:spAutoFit/>
          </a:bodyPr>
          <a:lstStyle/>
          <a:p>
            <a:r>
              <a:rPr lang="en-US" sz="1600" dirty="0" smtClean="0">
                <a:solidFill>
                  <a:schemeClr val="bg1"/>
                </a:solidFill>
              </a:rPr>
              <a:t>10.4%</a:t>
            </a:r>
            <a:endParaRPr lang="lt-LT" sz="1600" dirty="0">
              <a:solidFill>
                <a:schemeClr val="bg1"/>
              </a:solidFill>
            </a:endParaRPr>
          </a:p>
        </p:txBody>
      </p:sp>
      <p:sp>
        <p:nvSpPr>
          <p:cNvPr id="6" name="TextBox 5"/>
          <p:cNvSpPr txBox="1"/>
          <p:nvPr/>
        </p:nvSpPr>
        <p:spPr>
          <a:xfrm>
            <a:off x="3300248" y="2554014"/>
            <a:ext cx="4056993" cy="3139321"/>
          </a:xfrm>
          <a:prstGeom prst="rect">
            <a:avLst/>
          </a:prstGeom>
          <a:noFill/>
        </p:spPr>
        <p:txBody>
          <a:bodyPr wrap="square" rtlCol="0">
            <a:spAutoFit/>
          </a:bodyPr>
          <a:lstStyle/>
          <a:p>
            <a:r>
              <a:rPr lang="en-US" dirty="0" smtClean="0"/>
              <a:t>                                    3a</a:t>
            </a:r>
          </a:p>
          <a:p>
            <a:r>
              <a:rPr lang="en-US" dirty="0" smtClean="0"/>
              <a:t>                 2c                                    3b</a:t>
            </a:r>
          </a:p>
          <a:p>
            <a:r>
              <a:rPr lang="en-US" dirty="0"/>
              <a:t> </a:t>
            </a:r>
          </a:p>
          <a:p>
            <a:r>
              <a:rPr lang="lt-LT" dirty="0" smtClean="0"/>
              <a:t>                                                                 </a:t>
            </a:r>
            <a:r>
              <a:rPr lang="en-US" dirty="0" smtClean="0"/>
              <a:t>4a</a:t>
            </a:r>
          </a:p>
          <a:p>
            <a:r>
              <a:rPr lang="en-US" dirty="0" smtClean="0"/>
              <a:t>        2b</a:t>
            </a:r>
          </a:p>
          <a:p>
            <a:r>
              <a:rPr lang="en-US" dirty="0"/>
              <a:t> </a:t>
            </a:r>
            <a:r>
              <a:rPr lang="en-US" dirty="0" smtClean="0"/>
              <a:t>                                                                   4b</a:t>
            </a:r>
          </a:p>
          <a:p>
            <a:endParaRPr lang="en-US" dirty="0"/>
          </a:p>
          <a:p>
            <a:r>
              <a:rPr lang="en-US" dirty="0" smtClean="0"/>
              <a:t>                                                                    1a</a:t>
            </a:r>
          </a:p>
          <a:p>
            <a:r>
              <a:rPr lang="en-US" dirty="0"/>
              <a:t> </a:t>
            </a:r>
            <a:r>
              <a:rPr lang="en-US" dirty="0" smtClean="0"/>
              <a:t>         2a</a:t>
            </a:r>
          </a:p>
          <a:p>
            <a:endParaRPr lang="en-US" dirty="0"/>
          </a:p>
          <a:p>
            <a:r>
              <a:rPr lang="en-US" dirty="0" smtClean="0"/>
              <a:t>                   1c                                 1b</a:t>
            </a:r>
          </a:p>
        </p:txBody>
      </p:sp>
      <p:sp>
        <p:nvSpPr>
          <p:cNvPr id="3" name="TextBox 2"/>
          <p:cNvSpPr txBox="1"/>
          <p:nvPr/>
        </p:nvSpPr>
        <p:spPr>
          <a:xfrm>
            <a:off x="8565931" y="2554014"/>
            <a:ext cx="2190356" cy="646331"/>
          </a:xfrm>
          <a:prstGeom prst="rect">
            <a:avLst/>
          </a:prstGeom>
          <a:noFill/>
        </p:spPr>
        <p:txBody>
          <a:bodyPr wrap="square" rtlCol="0">
            <a:spAutoFit/>
          </a:bodyPr>
          <a:lstStyle/>
          <a:p>
            <a:r>
              <a:rPr lang="lt-LT" dirty="0" smtClean="0"/>
              <a:t>Dalyvavo 224 mokiniai (89,6 </a:t>
            </a:r>
            <a:r>
              <a:rPr lang="en-US" dirty="0" smtClean="0"/>
              <a:t>%)</a:t>
            </a:r>
            <a:endParaRPr lang="lt-LT" dirty="0"/>
          </a:p>
        </p:txBody>
      </p:sp>
    </p:spTree>
    <p:extLst>
      <p:ext uri="{BB962C8B-B14F-4D97-AF65-F5344CB8AC3E}">
        <p14:creationId xmlns:p14="http://schemas.microsoft.com/office/powerpoint/2010/main" val="10181743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dirty="0"/>
              <a:t>Pažymėk, kaip dažnai pamokose naudojamos </a:t>
            </a:r>
            <a:r>
              <a:rPr lang="lt-LT" dirty="0" smtClean="0"/>
              <a:t>planšetės</a:t>
            </a:r>
            <a:endParaRPr lang="lt-LT" dirty="0"/>
          </a:p>
        </p:txBody>
      </p:sp>
      <p:pic>
        <p:nvPicPr>
          <p:cNvPr id="4" name="Turinio vietos rezervavimo ženklas 3" descr="Ekrano nukirtimas"/>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2819" y="2635460"/>
            <a:ext cx="7849695" cy="2486372"/>
          </a:xfrm>
        </p:spPr>
      </p:pic>
      <p:pic>
        <p:nvPicPr>
          <p:cNvPr id="5" name="Paveikslėlis 4" descr="Ekrano nukirtima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20488" y="2791634"/>
            <a:ext cx="3486637" cy="2514951"/>
          </a:xfrm>
          <a:prstGeom prst="rect">
            <a:avLst/>
          </a:prstGeom>
        </p:spPr>
      </p:pic>
      <p:sp>
        <p:nvSpPr>
          <p:cNvPr id="3" name="TextBox 2"/>
          <p:cNvSpPr txBox="1"/>
          <p:nvPr/>
        </p:nvSpPr>
        <p:spPr>
          <a:xfrm>
            <a:off x="1229710" y="2007476"/>
            <a:ext cx="6264166" cy="369332"/>
          </a:xfrm>
          <a:prstGeom prst="rect">
            <a:avLst/>
          </a:prstGeom>
          <a:noFill/>
        </p:spPr>
        <p:txBody>
          <a:bodyPr wrap="square" rtlCol="0">
            <a:spAutoFit/>
          </a:bodyPr>
          <a:lstStyle/>
          <a:p>
            <a:r>
              <a:rPr lang="lt-LT" dirty="0" smtClean="0">
                <a:solidFill>
                  <a:srgbClr val="FF0000"/>
                </a:solidFill>
              </a:rPr>
              <a:t>Per mėnesį vyksta 50-60 pamokų su planšetėmis.</a:t>
            </a:r>
            <a:endParaRPr lang="lt-LT" dirty="0">
              <a:solidFill>
                <a:srgbClr val="FF0000"/>
              </a:solidFill>
            </a:endParaRPr>
          </a:p>
        </p:txBody>
      </p:sp>
    </p:spTree>
    <p:extLst>
      <p:ext uri="{BB962C8B-B14F-4D97-AF65-F5344CB8AC3E}">
        <p14:creationId xmlns:p14="http://schemas.microsoft.com/office/powerpoint/2010/main" val="29946948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dirty="0"/>
              <a:t>Kokiais tikslais mokytojas dažniausiai naudoja planšetes?</a:t>
            </a:r>
          </a:p>
        </p:txBody>
      </p:sp>
      <p:pic>
        <p:nvPicPr>
          <p:cNvPr id="4" name="Turinio vietos rezervavimo ženklas 3" descr="Ekrano nukirtimas"/>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34472" y="2061912"/>
            <a:ext cx="9183382" cy="3591426"/>
          </a:xfrm>
        </p:spPr>
      </p:pic>
    </p:spTree>
    <p:extLst>
      <p:ext uri="{BB962C8B-B14F-4D97-AF65-F5344CB8AC3E}">
        <p14:creationId xmlns:p14="http://schemas.microsoft.com/office/powerpoint/2010/main" val="630848554"/>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ktyvinė">
  <a:themeElements>
    <a:clrScheme name="Retrospektyvinė">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ktyvinė">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ktyvinė">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208</TotalTime>
  <Words>1710</Words>
  <Application>Microsoft Office PowerPoint</Application>
  <PresentationFormat>Plačiaekranė</PresentationFormat>
  <Paragraphs>145</Paragraphs>
  <Slides>25</Slides>
  <Notes>0</Notes>
  <HiddenSlides>0</HiddenSlides>
  <MMClips>0</MMClips>
  <ScaleCrop>false</ScaleCrop>
  <HeadingPairs>
    <vt:vector size="6" baseType="variant">
      <vt:variant>
        <vt:lpstr>Naudojami šriftai</vt:lpstr>
      </vt:variant>
      <vt:variant>
        <vt:i4>4</vt:i4>
      </vt:variant>
      <vt:variant>
        <vt:lpstr>Tema</vt:lpstr>
      </vt:variant>
      <vt:variant>
        <vt:i4>1</vt:i4>
      </vt:variant>
      <vt:variant>
        <vt:lpstr>Skaidrių pavadinimai</vt:lpstr>
      </vt:variant>
      <vt:variant>
        <vt:i4>25</vt:i4>
      </vt:variant>
    </vt:vector>
  </HeadingPairs>
  <TitlesOfParts>
    <vt:vector size="30" baseType="lpstr">
      <vt:lpstr>Calibri</vt:lpstr>
      <vt:lpstr>Calibri Light</vt:lpstr>
      <vt:lpstr>Times New Roman</vt:lpstr>
      <vt:lpstr>Wingdings</vt:lpstr>
      <vt:lpstr>Retrospektyvinė</vt:lpstr>
      <vt:lpstr>UTENOS „SAULĖS“ GIMNAZIJOS  vidaus įsivertinimo ataskaita</vt:lpstr>
      <vt:lpstr>2018-2019 m.m. įsivertinimo sritis</vt:lpstr>
      <vt:lpstr>Bendrųjų kompetencijų vertinimas</vt:lpstr>
      <vt:lpstr>Matematinių kompetencijų vertinimas</vt:lpstr>
      <vt:lpstr>Praplėsta tyrimo sritis</vt:lpstr>
      <vt:lpstr>Mokinių apklausa  „Aktyvieji ugdymo metodai pamokoje“</vt:lpstr>
      <vt:lpstr>Kurioje klasėje tu mokaisi?</vt:lpstr>
      <vt:lpstr>Pažymėk, kaip dažnai pamokose naudojamos planšetės</vt:lpstr>
      <vt:lpstr>Kokiais tikslais mokytojas dažniausiai naudoja planšetes?</vt:lpstr>
      <vt:lpstr>Ar pamokos su planšetėmis yra naudingos?</vt:lpstr>
      <vt:lpstr>Jei gali, įvardink pamokas, kuriose tau įdomu dirbti, pamokų veiklos padeda nesunkiai įsiminti mokomąją medžiagą (nebūtinai pamokos su planšetėmis).</vt:lpstr>
      <vt:lpstr>Kuriose pamokose norėtum aktyvesnių mokymo metodų?</vt:lpstr>
      <vt:lpstr>Pamokų vertinimo palyginimas</vt:lpstr>
      <vt:lpstr>Kaip dažnai pamokose mokytojai prašo jums patiems įsivertinti, kaip pavyko suprasti, išmokti pamokos medžiagą?</vt:lpstr>
      <vt:lpstr>Ar yra pamokų, kuriose tu nedrįsti prašyti mokytojo pagalbos, klausti?  Jei yra, parašyk, kokios tai pamokos</vt:lpstr>
      <vt:lpstr>Ką dar mokykla (mokytojai) turėtų padaryti, kad tau mokytis būtų lengviau?</vt:lpstr>
      <vt:lpstr>Ką dar mokykla (mokytojai) turėtų padaryti, kad tau mokytis būtų lengviau? (2)</vt:lpstr>
      <vt:lpstr>Bendrųjų ir dalykinių (matematinių) kompetencijų vertinimo apžvalga</vt:lpstr>
      <vt:lpstr>Matematinių pasiekimų lygių pasiskirstymas (visi numatyti diagnostiniai patikrinimai)</vt:lpstr>
      <vt:lpstr>Matematinių kompetencijų vertinimo apibendrinimas</vt:lpstr>
      <vt:lpstr>Bendrųjų kompetencijų vertinimas  (baigiamojo etapo: po pirmųjų vertinimų aptarimo, bendrųjų kompetencijų sąvokų analizės) (1)</vt:lpstr>
      <vt:lpstr>Bendrųjų kompetencijų vertinimas  (baigiamojo etapo: po pirmųjų vertinimų aptarimo, bendrųjų kompetencijų sąvokų analizės) (2)</vt:lpstr>
      <vt:lpstr>Klausimynai teiktai matematinei pagalbai įvertinti. Mokiniai.</vt:lpstr>
      <vt:lpstr>Klausimynai teiktai matematinei pagalbai įvertinti. Tėvai.</vt:lpstr>
      <vt:lpstr>Klausimynai teiktai matematinei pagalbai įvertinti. Mokytojai.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pateiktis</dc:title>
  <dc:creator>Jolita</dc:creator>
  <cp:lastModifiedBy>Jolita</cp:lastModifiedBy>
  <cp:revision>22</cp:revision>
  <cp:lastPrinted>2019-07-09T06:59:43Z</cp:lastPrinted>
  <dcterms:created xsi:type="dcterms:W3CDTF">2018-12-21T06:46:14Z</dcterms:created>
  <dcterms:modified xsi:type="dcterms:W3CDTF">2019-07-09T07:00:15Z</dcterms:modified>
</cp:coreProperties>
</file>